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58" r:id="rId4"/>
  </p:sldIdLst>
  <p:sldSz cx="15119350" cy="10691813"/>
  <p:notesSz cx="9939338" cy="143684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476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333399"/>
    <a:srgbClr val="3D733D"/>
    <a:srgbClr val="8DC98D"/>
    <a:srgbClr val="52AE52"/>
    <a:srgbClr val="366C36"/>
    <a:srgbClr val="B3DBB3"/>
    <a:srgbClr val="BBDF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11" autoAdjust="0"/>
    <p:restoredTop sz="94660"/>
  </p:normalViewPr>
  <p:slideViewPr>
    <p:cSldViewPr snapToGrid="0" showGuides="1">
      <p:cViewPr varScale="1">
        <p:scale>
          <a:sx n="51" d="100"/>
          <a:sy n="51" d="100"/>
        </p:scale>
        <p:origin x="1301" y="48"/>
      </p:cViewPr>
      <p:guideLst>
        <p:guide orient="horz" pos="3368"/>
        <p:guide pos="476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6888" cy="720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29275" y="0"/>
            <a:ext cx="4308475" cy="720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5EFB17-EEFA-4FB6-8997-F7012FA52106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539875" y="1795463"/>
            <a:ext cx="6859588" cy="48498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3775" y="6915150"/>
            <a:ext cx="7951788" cy="56578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13647738"/>
            <a:ext cx="4306888" cy="720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29275" y="13647738"/>
            <a:ext cx="4308475" cy="720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7D1F7E-34CD-4B3F-9ABD-15B6F3EA7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2162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1749795"/>
            <a:ext cx="12851448" cy="3722335"/>
          </a:xfrm>
        </p:spPr>
        <p:txBody>
          <a:bodyPr anchor="b"/>
          <a:lstStyle>
            <a:lvl1pPr algn="ctr">
              <a:defRPr sz="935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5615678"/>
            <a:ext cx="11339513" cy="2581379"/>
          </a:xfrm>
        </p:spPr>
        <p:txBody>
          <a:bodyPr/>
          <a:lstStyle>
            <a:lvl1pPr marL="0" indent="0" algn="ctr">
              <a:buNone/>
              <a:defRPr sz="3742"/>
            </a:lvl1pPr>
            <a:lvl2pPr marL="712775" indent="0" algn="ctr">
              <a:buNone/>
              <a:defRPr sz="3118"/>
            </a:lvl2pPr>
            <a:lvl3pPr marL="1425550" indent="0" algn="ctr">
              <a:buNone/>
              <a:defRPr sz="2806"/>
            </a:lvl3pPr>
            <a:lvl4pPr marL="2138324" indent="0" algn="ctr">
              <a:buNone/>
              <a:defRPr sz="2494"/>
            </a:lvl4pPr>
            <a:lvl5pPr marL="2851099" indent="0" algn="ctr">
              <a:buNone/>
              <a:defRPr sz="2494"/>
            </a:lvl5pPr>
            <a:lvl6pPr marL="3563874" indent="0" algn="ctr">
              <a:buNone/>
              <a:defRPr sz="2494"/>
            </a:lvl6pPr>
            <a:lvl7pPr marL="4276649" indent="0" algn="ctr">
              <a:buNone/>
              <a:defRPr sz="2494"/>
            </a:lvl7pPr>
            <a:lvl8pPr marL="4989424" indent="0" algn="ctr">
              <a:buNone/>
              <a:defRPr sz="2494"/>
            </a:lvl8pPr>
            <a:lvl9pPr marL="5702198" indent="0" algn="ctr">
              <a:buNone/>
              <a:defRPr sz="2494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BFF30-0FD1-4AE6-881B-7E85DA647BA0}" type="datetime1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84B83-7EFD-4E37-BF2A-81A85DA920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5193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46DA5-21FA-4426-AB9E-31748E39CEE7}" type="datetime1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84B83-7EFD-4E37-BF2A-81A85DA920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6372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569240"/>
            <a:ext cx="3260110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569240"/>
            <a:ext cx="9591338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9555D-72FF-4210-8DCF-38CFCAEAC064}" type="datetime1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84B83-7EFD-4E37-BF2A-81A85DA920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3779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AEDB0-D1E9-4ED0-9AA5-3E4F7654BE1B}" type="datetime1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84B83-7EFD-4E37-BF2A-81A85DA920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2854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2665532"/>
            <a:ext cx="13040439" cy="4447496"/>
          </a:xfrm>
        </p:spPr>
        <p:txBody>
          <a:bodyPr anchor="b"/>
          <a:lstStyle>
            <a:lvl1pPr>
              <a:defRPr sz="935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7155103"/>
            <a:ext cx="13040439" cy="2338833"/>
          </a:xfrm>
        </p:spPr>
        <p:txBody>
          <a:bodyPr/>
          <a:lstStyle>
            <a:lvl1pPr marL="0" indent="0">
              <a:buNone/>
              <a:defRPr sz="3742">
                <a:solidFill>
                  <a:schemeClr val="tx1"/>
                </a:solidFill>
              </a:defRPr>
            </a:lvl1pPr>
            <a:lvl2pPr marL="712775" indent="0">
              <a:buNone/>
              <a:defRPr sz="3118">
                <a:solidFill>
                  <a:schemeClr val="tx1">
                    <a:tint val="75000"/>
                  </a:schemeClr>
                </a:solidFill>
              </a:defRPr>
            </a:lvl2pPr>
            <a:lvl3pPr marL="1425550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3pPr>
            <a:lvl4pPr marL="21383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4pPr>
            <a:lvl5pPr marL="285109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5pPr>
            <a:lvl6pPr marL="356387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6pPr>
            <a:lvl7pPr marL="427664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7pPr>
            <a:lvl8pPr marL="49894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8pPr>
            <a:lvl9pPr marL="5702198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76B0A-091F-409C-9A26-73325680C5BE}" type="datetime1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84B83-7EFD-4E37-BF2A-81A85DA920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4777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2846200"/>
            <a:ext cx="6425724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2846200"/>
            <a:ext cx="6425724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1F7D1-1A63-4BC1-818F-3ACF7F990C9E}" type="datetime1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84B83-7EFD-4E37-BF2A-81A85DA920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2119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569242"/>
            <a:ext cx="13040439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2620980"/>
            <a:ext cx="63961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3905482"/>
            <a:ext cx="6396193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2620980"/>
            <a:ext cx="64276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3905482"/>
            <a:ext cx="6427693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1517C-2E02-46BB-88CE-3929D8F2B629}" type="datetime1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84B83-7EFD-4E37-BF2A-81A85DA920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911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FFF21-5F51-4901-A116-0F92F02F08AF}" type="datetime1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84B83-7EFD-4E37-BF2A-81A85DA920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2200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71C2D-A468-41A5-B21C-6C94B437A76D}" type="datetime1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84B83-7EFD-4E37-BF2A-81A85DA920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8374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1539425"/>
            <a:ext cx="7654171" cy="7598117"/>
          </a:xfrm>
        </p:spPr>
        <p:txBody>
          <a:bodyPr/>
          <a:lstStyle>
            <a:lvl1pPr>
              <a:defRPr sz="4989"/>
            </a:lvl1pPr>
            <a:lvl2pPr>
              <a:defRPr sz="4365"/>
            </a:lvl2pPr>
            <a:lvl3pPr>
              <a:defRPr sz="3742"/>
            </a:lvl3pPr>
            <a:lvl4pPr>
              <a:defRPr sz="3118"/>
            </a:lvl4pPr>
            <a:lvl5pPr>
              <a:defRPr sz="3118"/>
            </a:lvl5pPr>
            <a:lvl6pPr>
              <a:defRPr sz="3118"/>
            </a:lvl6pPr>
            <a:lvl7pPr>
              <a:defRPr sz="3118"/>
            </a:lvl7pPr>
            <a:lvl8pPr>
              <a:defRPr sz="3118"/>
            </a:lvl8pPr>
            <a:lvl9pPr>
              <a:defRPr sz="3118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B097E-D66E-4C9F-B315-E289AA5C25CB}" type="datetime1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84B83-7EFD-4E37-BF2A-81A85DA920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8004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1539425"/>
            <a:ext cx="7654171" cy="7598117"/>
          </a:xfrm>
        </p:spPr>
        <p:txBody>
          <a:bodyPr anchor="t"/>
          <a:lstStyle>
            <a:lvl1pPr marL="0" indent="0">
              <a:buNone/>
              <a:defRPr sz="4989"/>
            </a:lvl1pPr>
            <a:lvl2pPr marL="712775" indent="0">
              <a:buNone/>
              <a:defRPr sz="4365"/>
            </a:lvl2pPr>
            <a:lvl3pPr marL="1425550" indent="0">
              <a:buNone/>
              <a:defRPr sz="3742"/>
            </a:lvl3pPr>
            <a:lvl4pPr marL="2138324" indent="0">
              <a:buNone/>
              <a:defRPr sz="3118"/>
            </a:lvl4pPr>
            <a:lvl5pPr marL="2851099" indent="0">
              <a:buNone/>
              <a:defRPr sz="3118"/>
            </a:lvl5pPr>
            <a:lvl6pPr marL="3563874" indent="0">
              <a:buNone/>
              <a:defRPr sz="3118"/>
            </a:lvl6pPr>
            <a:lvl7pPr marL="4276649" indent="0">
              <a:buNone/>
              <a:defRPr sz="3118"/>
            </a:lvl7pPr>
            <a:lvl8pPr marL="4989424" indent="0">
              <a:buNone/>
              <a:defRPr sz="3118"/>
            </a:lvl8pPr>
            <a:lvl9pPr marL="5702198" indent="0">
              <a:buNone/>
              <a:defRPr sz="3118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8BCC9-1975-4A3E-981B-11ABC014F49C}" type="datetime1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84B83-7EFD-4E37-BF2A-81A85DA920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0531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569242"/>
            <a:ext cx="13040439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2846200"/>
            <a:ext cx="13040439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2E5165-4C84-44D9-B7BB-EF7D0DAE1BB4}" type="datetime1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9909729"/>
            <a:ext cx="5102781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584B83-7EFD-4E37-BF2A-81A85DA920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9448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1425550" rtl="0" eaLnBrk="1" latinLnBrk="0" hangingPunct="1">
        <a:lnSpc>
          <a:spcPct val="90000"/>
        </a:lnSpc>
        <a:spcBef>
          <a:spcPct val="0"/>
        </a:spcBef>
        <a:buNone/>
        <a:defRPr kumimoji="1"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387" indent="-356387" algn="l" defTabSz="1425550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kumimoji="1"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193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3118" kern="1200">
          <a:solidFill>
            <a:schemeClr val="tx1"/>
          </a:solidFill>
          <a:latin typeface="+mn-lt"/>
          <a:ea typeface="+mn-ea"/>
          <a:cs typeface="+mn-cs"/>
        </a:defRPr>
      </a:lvl3pPr>
      <a:lvl4pPr marL="249471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48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26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303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581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858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775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550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324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099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3874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649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424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198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C6DDF24-D215-BE5A-47B1-74B679FA870F}"/>
              </a:ext>
            </a:extLst>
          </p:cNvPr>
          <p:cNvSpPr txBox="1"/>
          <p:nvPr/>
        </p:nvSpPr>
        <p:spPr>
          <a:xfrm>
            <a:off x="11845236" y="47372"/>
            <a:ext cx="32367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en-US" altLang="ja-JP" sz="1400" b="1" i="1" dirty="0">
                <a:latin typeface="+mn-ea"/>
              </a:rPr>
              <a:t>2026</a:t>
            </a:r>
            <a:r>
              <a:rPr kumimoji="1" lang="ja-JP" altLang="en-US" sz="1400" b="1" i="1" dirty="0">
                <a:latin typeface="+mn-ea"/>
              </a:rPr>
              <a:t>年度 第</a:t>
            </a:r>
            <a:r>
              <a:rPr kumimoji="1" lang="en-US" altLang="ja-JP" sz="1400" b="1" i="1">
                <a:latin typeface="+mn-ea"/>
              </a:rPr>
              <a:t>25</a:t>
            </a:r>
            <a:r>
              <a:rPr kumimoji="1" lang="ja-JP" altLang="en-US" sz="1400" b="1" i="1">
                <a:latin typeface="+mn-ea"/>
              </a:rPr>
              <a:t>回 </a:t>
            </a:r>
            <a:r>
              <a:rPr kumimoji="1" lang="ja-JP" altLang="en-US" sz="1400" b="1" i="1" dirty="0">
                <a:latin typeface="+mn-ea"/>
              </a:rPr>
              <a:t>緑化技術コンクール</a:t>
            </a:r>
            <a:endParaRPr kumimoji="1" lang="en-US" altLang="ja-JP" sz="1400" b="1" i="1" dirty="0">
              <a:latin typeface="+mn-ea"/>
            </a:endParaRPr>
          </a:p>
          <a:p>
            <a:pPr algn="r"/>
            <a:r>
              <a:rPr kumimoji="1" lang="ja-JP" altLang="en-US" sz="1400" b="1" i="1" dirty="0">
                <a:latin typeface="+mn-ea"/>
              </a:rPr>
              <a:t>公益財団法人都市緑化機構</a:t>
            </a:r>
            <a:endParaRPr kumimoji="1" lang="en-US" altLang="ja-JP" sz="1400" b="1" i="1" dirty="0">
              <a:latin typeface="+mn-ea"/>
            </a:endParaRP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54661AEE-9383-D632-AAF6-993AA4DAB9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2525337"/>
              </p:ext>
            </p:extLst>
          </p:nvPr>
        </p:nvGraphicFramePr>
        <p:xfrm>
          <a:off x="185531" y="594575"/>
          <a:ext cx="14724216" cy="9341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54036">
                  <a:extLst>
                    <a:ext uri="{9D8B030D-6E8A-4147-A177-3AD203B41FA5}">
                      <a16:colId xmlns:a16="http://schemas.microsoft.com/office/drawing/2014/main" val="2326933612"/>
                    </a:ext>
                  </a:extLst>
                </a:gridCol>
                <a:gridCol w="2454036">
                  <a:extLst>
                    <a:ext uri="{9D8B030D-6E8A-4147-A177-3AD203B41FA5}">
                      <a16:colId xmlns:a16="http://schemas.microsoft.com/office/drawing/2014/main" val="2164855036"/>
                    </a:ext>
                  </a:extLst>
                </a:gridCol>
                <a:gridCol w="2454036">
                  <a:extLst>
                    <a:ext uri="{9D8B030D-6E8A-4147-A177-3AD203B41FA5}">
                      <a16:colId xmlns:a16="http://schemas.microsoft.com/office/drawing/2014/main" val="791537031"/>
                    </a:ext>
                  </a:extLst>
                </a:gridCol>
                <a:gridCol w="2454036">
                  <a:extLst>
                    <a:ext uri="{9D8B030D-6E8A-4147-A177-3AD203B41FA5}">
                      <a16:colId xmlns:a16="http://schemas.microsoft.com/office/drawing/2014/main" val="1646401975"/>
                    </a:ext>
                  </a:extLst>
                </a:gridCol>
                <a:gridCol w="2454036">
                  <a:extLst>
                    <a:ext uri="{9D8B030D-6E8A-4147-A177-3AD203B41FA5}">
                      <a16:colId xmlns:a16="http://schemas.microsoft.com/office/drawing/2014/main" val="984991568"/>
                    </a:ext>
                  </a:extLst>
                </a:gridCol>
                <a:gridCol w="2454036">
                  <a:extLst>
                    <a:ext uri="{9D8B030D-6E8A-4147-A177-3AD203B41FA5}">
                      <a16:colId xmlns:a16="http://schemas.microsoft.com/office/drawing/2014/main" val="1742604970"/>
                    </a:ext>
                  </a:extLst>
                </a:gridCol>
              </a:tblGrid>
              <a:tr h="152400">
                <a:tc rowSpan="2"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製品・技術名称：</a:t>
                      </a:r>
                      <a:endParaRPr kumimoji="1" lang="en-US" altLang="ja-JP" sz="1400" b="1" dirty="0">
                        <a:solidFill>
                          <a:schemeClr val="bg1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キーワード１：</a:t>
                      </a:r>
                      <a:endParaRPr kumimoji="1" lang="en-US" altLang="ja-JP" sz="1400" b="1" dirty="0">
                        <a:solidFill>
                          <a:schemeClr val="bg1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6093198"/>
                  </a:ext>
                </a:extLst>
              </a:tr>
              <a:tr h="1524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キーワード２：</a:t>
                      </a:r>
                      <a:endParaRPr kumimoji="1" lang="en-US" altLang="ja-JP" sz="1400" b="1" dirty="0">
                        <a:solidFill>
                          <a:schemeClr val="bg1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8797039"/>
                  </a:ext>
                </a:extLst>
              </a:tr>
              <a:tr h="306000">
                <a:tc rowSpan="3">
                  <a:txBody>
                    <a:bodyPr/>
                    <a:lstStyle/>
                    <a:p>
                      <a:r>
                        <a:rPr kumimoji="1" lang="ja-JP" altLang="en-US" sz="1400" b="1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応募者名：</a:t>
                      </a:r>
                      <a:endParaRPr kumimoji="1" lang="en-US" altLang="ja-JP" sz="1400" b="1" dirty="0">
                        <a:solidFill>
                          <a:schemeClr val="bg1"/>
                        </a:solidFill>
                        <a:latin typeface="+mj-ea"/>
                        <a:ea typeface="+mj-ea"/>
                      </a:endParaRPr>
                    </a:p>
                    <a:p>
                      <a:r>
                        <a:rPr kumimoji="1" lang="en-US" altLang="ja-JP" sz="1400" b="1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※</a:t>
                      </a:r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フォントサイズ最低</a:t>
                      </a:r>
                      <a:r>
                        <a:rPr kumimoji="1" lang="en-US" altLang="ja-JP" sz="1400" b="1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12pt</a:t>
                      </a:r>
                      <a:endParaRPr kumimoji="1" lang="ja-JP" altLang="en-US" sz="1400" b="1" dirty="0">
                        <a:solidFill>
                          <a:schemeClr val="bg1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rowSpan="3" gridSpan="3">
                  <a:txBody>
                    <a:bodyPr/>
                    <a:lstStyle/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キーワード３：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5332896"/>
                  </a:ext>
                </a:extLst>
              </a:tr>
              <a:tr h="306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キーワード４：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336084"/>
                  </a:ext>
                </a:extLst>
              </a:tr>
              <a:tr h="306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キーワード５：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7820447"/>
                  </a:ext>
                </a:extLst>
              </a:tr>
              <a:tr h="1548000">
                <a:tc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製品・技術概要：</a:t>
                      </a:r>
                      <a:endParaRPr kumimoji="1" lang="en-US" altLang="ja-JP" sz="1400" b="1" dirty="0">
                        <a:solidFill>
                          <a:schemeClr val="bg1"/>
                        </a:solidFill>
                        <a:latin typeface="+mj-ea"/>
                        <a:ea typeface="+mj-ea"/>
                      </a:endParaRP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1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※</a:t>
                      </a:r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フォントサイズ最低</a:t>
                      </a:r>
                      <a:r>
                        <a:rPr kumimoji="1" lang="en-US" altLang="ja-JP" sz="1400" b="1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12pt</a:t>
                      </a: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1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※450</a:t>
                      </a:r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字以内</a:t>
                      </a:r>
                      <a:endParaRPr kumimoji="1" lang="en-US" altLang="ja-JP" sz="1400" b="1" dirty="0">
                        <a:solidFill>
                          <a:schemeClr val="bg1"/>
                        </a:solidFill>
                        <a:latin typeface="+mj-ea"/>
                        <a:ea typeface="+mj-ea"/>
                      </a:endParaRPr>
                    </a:p>
                    <a:p>
                      <a:endParaRPr kumimoji="1" lang="en-US" altLang="ja-JP" sz="1400" b="1" dirty="0">
                        <a:solidFill>
                          <a:schemeClr val="bg1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2400" b="0" dirty="0">
                        <a:solidFill>
                          <a:schemeClr val="tx1"/>
                        </a:solidFill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360508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製品・技術の</a:t>
                      </a:r>
                      <a:r>
                        <a:rPr kumimoji="1" lang="en-US" altLang="ja-JP" sz="1400" b="1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URL</a:t>
                      </a:r>
                      <a:endParaRPr kumimoji="1" lang="ja-JP" altLang="en-US" sz="1400" b="1" dirty="0">
                        <a:solidFill>
                          <a:schemeClr val="bg1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2400" b="0" dirty="0">
                        <a:solidFill>
                          <a:schemeClr val="tx1"/>
                        </a:solidFill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9811008"/>
                  </a:ext>
                </a:extLst>
              </a:tr>
              <a:tr h="918000">
                <a:tc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仕様：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849193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販売・提供価格（単価）：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○○○○○円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売上実績の有無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kern="1200" dirty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有・無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年間売上数又は累積売上数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kern="1200" dirty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○○○○○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517309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開発者情報：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4771330"/>
                  </a:ext>
                </a:extLst>
              </a:tr>
              <a:tr h="918000">
                <a:tc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知的財産・関連法規に関する情報：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600" b="0" dirty="0">
                        <a:solidFill>
                          <a:schemeClr val="tx1"/>
                        </a:solidFill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5796618"/>
                  </a:ext>
                </a:extLst>
              </a:tr>
              <a:tr h="3204000">
                <a:tc gridSpan="3"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1" kern="1200" dirty="0">
                          <a:solidFill>
                            <a:srgbClr val="FF0000"/>
                          </a:solidFill>
                          <a:latin typeface="+mj-ea"/>
                          <a:ea typeface="+mn-ea"/>
                          <a:cs typeface="+mn-cs"/>
                        </a:rPr>
                        <a:t>※</a:t>
                      </a:r>
                      <a:r>
                        <a:rPr kumimoji="1" lang="ja-JP" altLang="en-US" sz="1400" b="1" kern="1200" dirty="0">
                          <a:solidFill>
                            <a:srgbClr val="FF0000"/>
                          </a:solidFill>
                          <a:latin typeface="+mj-ea"/>
                          <a:ea typeface="+mn-ea"/>
                          <a:cs typeface="+mn-cs"/>
                        </a:rPr>
                        <a:t>枠のサイズは変更しないでください。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solidFill>
                          <a:srgbClr val="FF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1" kern="1200" dirty="0">
                          <a:solidFill>
                            <a:srgbClr val="FF0000"/>
                          </a:solidFill>
                          <a:latin typeface="+mj-ea"/>
                          <a:ea typeface="+mn-ea"/>
                          <a:cs typeface="+mn-cs"/>
                        </a:rPr>
                        <a:t>※</a:t>
                      </a:r>
                      <a:r>
                        <a:rPr kumimoji="1" lang="ja-JP" altLang="en-US" sz="1400" b="1" kern="1200" dirty="0">
                          <a:solidFill>
                            <a:srgbClr val="FF0000"/>
                          </a:solidFill>
                          <a:latin typeface="+mj-ea"/>
                          <a:ea typeface="+mn-ea"/>
                          <a:cs typeface="+mn-cs"/>
                        </a:rPr>
                        <a:t>枠のサイズは変更しないでください。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solidFill>
                          <a:srgbClr val="FF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321155"/>
                  </a:ext>
                </a:extLst>
              </a:tr>
              <a:tr h="0">
                <a:tc gridSpan="3"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全景①</a:t>
                      </a:r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（受賞した場合、プレスリリース等の公開写真として使用）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全景②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全景②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0170685"/>
                  </a:ext>
                </a:extLst>
              </a:tr>
            </a:tbl>
          </a:graphicData>
        </a:graphic>
      </p:graphicFrame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C40A2F-F1ED-EF64-5940-415CBBBBA303}"/>
              </a:ext>
            </a:extLst>
          </p:cNvPr>
          <p:cNvSpPr txBox="1"/>
          <p:nvPr/>
        </p:nvSpPr>
        <p:spPr>
          <a:xfrm>
            <a:off x="85805" y="80265"/>
            <a:ext cx="2262158" cy="307777"/>
          </a:xfrm>
          <a:prstGeom prst="rect">
            <a:avLst/>
          </a:prstGeom>
          <a:solidFill>
            <a:srgbClr val="3333FF"/>
          </a:solidFill>
        </p:spPr>
        <p:txBody>
          <a:bodyPr wrap="none" rtlCol="0" anchor="ctr">
            <a:spAutoFit/>
          </a:bodyPr>
          <a:lstStyle/>
          <a:p>
            <a:r>
              <a:rPr kumimoji="1" lang="ja-JP" alt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様式－</a:t>
            </a:r>
            <a:r>
              <a:rPr kumimoji="1" lang="en-US" altLang="ja-JP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3</a:t>
            </a:r>
            <a:r>
              <a:rPr kumimoji="1" lang="ja-JP" alt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　特定テーマ部門</a:t>
            </a:r>
            <a:endParaRPr kumimoji="1" lang="en-US" altLang="ja-JP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102319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03D36FD-84B5-6B64-384B-58C6028099F6}"/>
              </a:ext>
            </a:extLst>
          </p:cNvPr>
          <p:cNvSpPr txBox="1"/>
          <p:nvPr/>
        </p:nvSpPr>
        <p:spPr>
          <a:xfrm>
            <a:off x="3634410" y="1657236"/>
            <a:ext cx="7810523" cy="1077218"/>
          </a:xfrm>
          <a:prstGeom prst="rect">
            <a:avLst/>
          </a:prstGeom>
          <a:noFill/>
          <a:ln w="38100">
            <a:solidFill>
              <a:srgbClr val="FF0000"/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kumimoji="1" lang="ja-JP" altLang="en-US" sz="1600" b="1" dirty="0">
                <a:latin typeface="+mj-ea"/>
                <a:ea typeface="+mj-ea"/>
              </a:rPr>
              <a:t>　・見出しのフォントサイズは、</a:t>
            </a:r>
            <a:r>
              <a:rPr kumimoji="1" lang="en-US" altLang="ja-JP" sz="1600" b="1" dirty="0">
                <a:latin typeface="+mj-ea"/>
                <a:ea typeface="+mj-ea"/>
              </a:rPr>
              <a:t>20pt</a:t>
            </a:r>
            <a:r>
              <a:rPr kumimoji="1" lang="ja-JP" altLang="en-US" sz="1600" b="1" dirty="0">
                <a:latin typeface="+mj-ea"/>
                <a:ea typeface="+mj-ea"/>
              </a:rPr>
              <a:t>とします。</a:t>
            </a:r>
            <a:endParaRPr kumimoji="1" lang="en-US" altLang="ja-JP" sz="1600" b="1" dirty="0">
              <a:latin typeface="+mj-ea"/>
              <a:ea typeface="+mj-ea"/>
            </a:endParaRPr>
          </a:p>
          <a:p>
            <a:r>
              <a:rPr kumimoji="1" lang="ja-JP" altLang="en-US" sz="1600" b="1" dirty="0">
                <a:latin typeface="+mj-ea"/>
                <a:ea typeface="+mj-ea"/>
              </a:rPr>
              <a:t>　・本文のフォントサイズは、最低</a:t>
            </a:r>
            <a:r>
              <a:rPr kumimoji="1" lang="en-US" altLang="ja-JP" sz="1600" b="1" dirty="0">
                <a:latin typeface="+mj-ea"/>
                <a:ea typeface="+mj-ea"/>
              </a:rPr>
              <a:t>12pt</a:t>
            </a:r>
            <a:r>
              <a:rPr kumimoji="1" lang="ja-JP" altLang="en-US" sz="1600" b="1" dirty="0">
                <a:latin typeface="+mj-ea"/>
                <a:ea typeface="+mj-ea"/>
              </a:rPr>
              <a:t>とします。</a:t>
            </a:r>
            <a:endParaRPr kumimoji="1" lang="en-US" altLang="ja-JP" sz="1600" b="1" dirty="0">
              <a:latin typeface="+mj-ea"/>
              <a:ea typeface="+mj-ea"/>
            </a:endParaRPr>
          </a:p>
          <a:p>
            <a:r>
              <a:rPr kumimoji="1" lang="ja-JP" altLang="en-US" sz="1600" b="1" dirty="0">
                <a:latin typeface="+mj-ea"/>
                <a:ea typeface="+mj-ea"/>
              </a:rPr>
              <a:t>　・図表や写真を適宜用いて、わかりやすくご説明ください。</a:t>
            </a:r>
            <a:endParaRPr kumimoji="1" lang="en-US" altLang="ja-JP" sz="1600" b="1" dirty="0">
              <a:latin typeface="+mj-ea"/>
              <a:ea typeface="+mj-ea"/>
            </a:endParaRPr>
          </a:p>
          <a:p>
            <a:r>
              <a:rPr kumimoji="1" lang="ja-JP" altLang="en-US" sz="1600" b="1" dirty="0">
                <a:latin typeface="+mj-ea"/>
                <a:ea typeface="+mj-ea"/>
              </a:rPr>
              <a:t>　・図表、写真のタイトル（キャプション）は、最低</a:t>
            </a:r>
            <a:r>
              <a:rPr kumimoji="1" lang="en-US" altLang="ja-JP" sz="1600" b="1" dirty="0">
                <a:latin typeface="+mj-ea"/>
                <a:ea typeface="+mj-ea"/>
              </a:rPr>
              <a:t>10.5pt</a:t>
            </a:r>
            <a:r>
              <a:rPr kumimoji="1" lang="ja-JP" altLang="en-US" sz="1600" b="1" dirty="0">
                <a:latin typeface="+mj-ea"/>
                <a:ea typeface="+mj-ea"/>
              </a:rPr>
              <a:t>とします。</a:t>
            </a:r>
          </a:p>
        </p:txBody>
      </p:sp>
      <p:sp>
        <p:nvSpPr>
          <p:cNvPr id="8" name="楕円 7">
            <a:extLst>
              <a:ext uri="{FF2B5EF4-FFF2-40B4-BE49-F238E27FC236}">
                <a16:creationId xmlns:a16="http://schemas.microsoft.com/office/drawing/2014/main" id="{10D8E031-E332-5052-AC1D-4225B0741054}"/>
              </a:ext>
            </a:extLst>
          </p:cNvPr>
          <p:cNvSpPr/>
          <p:nvPr/>
        </p:nvSpPr>
        <p:spPr>
          <a:xfrm>
            <a:off x="3114262" y="3142576"/>
            <a:ext cx="8878957" cy="4978732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6E90DC8-8B5B-8EAB-A761-5D05F09B9695}"/>
              </a:ext>
            </a:extLst>
          </p:cNvPr>
          <p:cNvSpPr txBox="1"/>
          <p:nvPr/>
        </p:nvSpPr>
        <p:spPr>
          <a:xfrm>
            <a:off x="3829882" y="4320209"/>
            <a:ext cx="744772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latin typeface="+mj-ea"/>
                <a:ea typeface="+mj-ea"/>
              </a:rPr>
              <a:t>レイアウトは、自由です。</a:t>
            </a:r>
            <a:endParaRPr kumimoji="1" lang="en-US" altLang="ja-JP" sz="1600" b="1" dirty="0">
              <a:latin typeface="+mj-ea"/>
              <a:ea typeface="+mj-ea"/>
            </a:endParaRPr>
          </a:p>
          <a:p>
            <a:r>
              <a:rPr kumimoji="1" lang="ja-JP" altLang="en-US" sz="1600" b="1" dirty="0">
                <a:latin typeface="+mj-ea"/>
                <a:ea typeface="+mj-ea"/>
              </a:rPr>
              <a:t>製品・技術の特徴を</a:t>
            </a:r>
            <a:r>
              <a:rPr kumimoji="1" lang="en-US" altLang="ja-JP" sz="1600" b="1" u="sng" dirty="0">
                <a:latin typeface="+mj-ea"/>
                <a:ea typeface="+mj-ea"/>
              </a:rPr>
              <a:t>2</a:t>
            </a:r>
            <a:r>
              <a:rPr kumimoji="1" lang="ja-JP" altLang="en-US" sz="1600" b="1" u="sng" dirty="0">
                <a:latin typeface="+mj-ea"/>
                <a:ea typeface="+mj-ea"/>
              </a:rPr>
              <a:t>～</a:t>
            </a:r>
            <a:r>
              <a:rPr kumimoji="1" lang="en-US" altLang="ja-JP" sz="1600" b="1" u="sng" dirty="0">
                <a:latin typeface="+mj-ea"/>
                <a:ea typeface="+mj-ea"/>
              </a:rPr>
              <a:t>3</a:t>
            </a:r>
            <a:r>
              <a:rPr kumimoji="1" lang="ja-JP" altLang="en-US" sz="1600" b="1" u="sng" dirty="0">
                <a:latin typeface="+mj-ea"/>
                <a:ea typeface="+mj-ea"/>
              </a:rPr>
              <a:t>点</a:t>
            </a:r>
            <a:r>
              <a:rPr kumimoji="1" lang="ja-JP" altLang="en-US" sz="1600" b="1" dirty="0">
                <a:latin typeface="+mj-ea"/>
                <a:ea typeface="+mj-ea"/>
              </a:rPr>
              <a:t>に絞り、図表・写真等を用いて、本ページ（</a:t>
            </a:r>
            <a:r>
              <a:rPr kumimoji="1" lang="en-US" altLang="ja-JP" sz="1600" b="1" dirty="0">
                <a:latin typeface="+mj-ea"/>
                <a:ea typeface="+mj-ea"/>
              </a:rPr>
              <a:t>A3</a:t>
            </a:r>
            <a:r>
              <a:rPr kumimoji="1" lang="ja-JP" altLang="en-US" sz="1600" b="1" dirty="0">
                <a:latin typeface="+mj-ea"/>
                <a:ea typeface="+mj-ea"/>
              </a:rPr>
              <a:t>横、</a:t>
            </a:r>
            <a:r>
              <a:rPr kumimoji="1" lang="en-US" altLang="ja-JP" sz="1600" b="1" dirty="0">
                <a:latin typeface="+mj-ea"/>
                <a:ea typeface="+mj-ea"/>
              </a:rPr>
              <a:t>1</a:t>
            </a:r>
            <a:r>
              <a:rPr kumimoji="1" lang="ja-JP" altLang="en-US" sz="1600" b="1" dirty="0">
                <a:latin typeface="+mj-ea"/>
                <a:ea typeface="+mj-ea"/>
              </a:rPr>
              <a:t>ページ、黒色破線内）にまとめてください。</a:t>
            </a:r>
            <a:endParaRPr kumimoji="1" lang="en-US" altLang="ja-JP" sz="1600" b="1" dirty="0">
              <a:latin typeface="+mj-ea"/>
              <a:ea typeface="+mj-ea"/>
            </a:endParaRPr>
          </a:p>
          <a:p>
            <a:r>
              <a:rPr kumimoji="1" lang="en-US" altLang="ja-JP" sz="1600" b="1" dirty="0">
                <a:latin typeface="+mj-ea"/>
                <a:ea typeface="+mj-ea"/>
              </a:rPr>
              <a:t>※</a:t>
            </a:r>
            <a:r>
              <a:rPr kumimoji="1" lang="ja-JP" altLang="en-US" sz="1600" b="1" dirty="0">
                <a:latin typeface="+mj-ea"/>
                <a:ea typeface="+mj-ea"/>
              </a:rPr>
              <a:t>応募要綱に「審査のポイント」が示されています。</a:t>
            </a:r>
            <a:endParaRPr kumimoji="1" lang="en-US" altLang="ja-JP" sz="1600" b="1" dirty="0">
              <a:latin typeface="+mj-ea"/>
              <a:ea typeface="+mj-ea"/>
            </a:endParaRPr>
          </a:p>
          <a:p>
            <a:endParaRPr kumimoji="1" lang="en-US" altLang="ja-JP" sz="1600" b="1" dirty="0">
              <a:latin typeface="+mj-ea"/>
              <a:ea typeface="+mj-ea"/>
            </a:endParaRPr>
          </a:p>
          <a:p>
            <a:r>
              <a:rPr kumimoji="1" lang="ja-JP" altLang="en-US" sz="1600" b="1" dirty="0">
                <a:latin typeface="+mj-ea"/>
                <a:ea typeface="+mj-ea"/>
              </a:rPr>
              <a:t>審査のポイント：</a:t>
            </a:r>
            <a:endParaRPr kumimoji="1" lang="en-US" altLang="ja-JP" sz="1600" b="1" dirty="0">
              <a:latin typeface="+mj-ea"/>
              <a:ea typeface="+mj-ea"/>
            </a:endParaRPr>
          </a:p>
          <a:p>
            <a:r>
              <a:rPr kumimoji="1" lang="ja-JP" altLang="en-US" sz="1600" b="1" dirty="0">
                <a:latin typeface="+mj-ea"/>
                <a:ea typeface="+mj-ea"/>
              </a:rPr>
              <a:t>・着眼点</a:t>
            </a:r>
            <a:endParaRPr kumimoji="1" lang="en-US" altLang="ja-JP" sz="1600" b="1" dirty="0">
              <a:latin typeface="+mj-ea"/>
              <a:ea typeface="+mj-ea"/>
            </a:endParaRPr>
          </a:p>
          <a:p>
            <a:r>
              <a:rPr kumimoji="1" lang="ja-JP" altLang="en-US" sz="1600" b="1" dirty="0">
                <a:latin typeface="+mj-ea"/>
                <a:ea typeface="+mj-ea"/>
              </a:rPr>
              <a:t>・独創性、革新性</a:t>
            </a:r>
            <a:endParaRPr kumimoji="1" lang="en-US" altLang="ja-JP" sz="1600" b="1" dirty="0">
              <a:latin typeface="+mj-ea"/>
              <a:ea typeface="+mj-ea"/>
            </a:endParaRPr>
          </a:p>
          <a:p>
            <a:r>
              <a:rPr kumimoji="1" lang="ja-JP" altLang="en-US" sz="1600" b="1" dirty="0">
                <a:latin typeface="+mj-ea"/>
                <a:ea typeface="+mj-ea"/>
              </a:rPr>
              <a:t>・将来性</a:t>
            </a:r>
            <a:endParaRPr kumimoji="1" lang="en-US" altLang="ja-JP" sz="1600" b="1" dirty="0">
              <a:latin typeface="+mj-ea"/>
              <a:ea typeface="+mj-ea"/>
            </a:endParaRPr>
          </a:p>
          <a:p>
            <a:r>
              <a:rPr kumimoji="1" lang="ja-JP" altLang="en-US" sz="1600" b="1" dirty="0">
                <a:latin typeface="+mj-ea"/>
                <a:ea typeface="+mj-ea"/>
              </a:rPr>
              <a:t>・２０２７年国際園芸博覧会のテーマ、コンセプトとの整合性　等</a:t>
            </a:r>
            <a:endParaRPr kumimoji="1" lang="en-US" altLang="ja-JP" sz="1600" b="1" dirty="0">
              <a:latin typeface="+mj-ea"/>
              <a:ea typeface="+mj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EB9883D-C6DE-6C09-AFD8-4462C6862A8E}"/>
              </a:ext>
            </a:extLst>
          </p:cNvPr>
          <p:cNvSpPr/>
          <p:nvPr/>
        </p:nvSpPr>
        <p:spPr>
          <a:xfrm>
            <a:off x="212033" y="444572"/>
            <a:ext cx="14683410" cy="9432000"/>
          </a:xfrm>
          <a:prstGeom prst="rect">
            <a:avLst/>
          </a:prstGeom>
          <a:noFill/>
          <a:ln w="381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1461B0F-2607-0DA0-1F05-D5D991807D19}"/>
              </a:ext>
            </a:extLst>
          </p:cNvPr>
          <p:cNvSpPr txBox="1"/>
          <p:nvPr/>
        </p:nvSpPr>
        <p:spPr>
          <a:xfrm>
            <a:off x="106772" y="106018"/>
            <a:ext cx="84096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+mj-ea"/>
                <a:ea typeface="+mj-ea"/>
              </a:rPr>
              <a:t>　本製品・技術の特徴は、以下の○点が挙げられる（黒色破線</a:t>
            </a:r>
            <a:r>
              <a:rPr kumimoji="1" lang="en-US" altLang="ja-JP" sz="1400" b="1" dirty="0">
                <a:latin typeface="+mj-ea"/>
                <a:ea typeface="+mj-ea"/>
              </a:rPr>
              <a:t>[262.0×407.9]</a:t>
            </a:r>
            <a:r>
              <a:rPr kumimoji="1" lang="ja-JP" altLang="en-US" sz="1400" b="1" dirty="0">
                <a:latin typeface="+mj-ea"/>
                <a:ea typeface="+mj-ea"/>
              </a:rPr>
              <a:t>内に収めてください）。</a:t>
            </a:r>
            <a:endParaRPr kumimoji="1" lang="en-US" altLang="ja-JP" sz="1400" b="1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044351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EF0C5749-2EA2-B4C8-20ED-242944384B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6107345"/>
              </p:ext>
            </p:extLst>
          </p:nvPr>
        </p:nvGraphicFramePr>
        <p:xfrm>
          <a:off x="225286" y="172278"/>
          <a:ext cx="14696664" cy="974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98888">
                  <a:extLst>
                    <a:ext uri="{9D8B030D-6E8A-4147-A177-3AD203B41FA5}">
                      <a16:colId xmlns:a16="http://schemas.microsoft.com/office/drawing/2014/main" val="1465205501"/>
                    </a:ext>
                  </a:extLst>
                </a:gridCol>
                <a:gridCol w="2449444">
                  <a:extLst>
                    <a:ext uri="{9D8B030D-6E8A-4147-A177-3AD203B41FA5}">
                      <a16:colId xmlns:a16="http://schemas.microsoft.com/office/drawing/2014/main" val="2796890942"/>
                    </a:ext>
                  </a:extLst>
                </a:gridCol>
                <a:gridCol w="4898888">
                  <a:extLst>
                    <a:ext uri="{9D8B030D-6E8A-4147-A177-3AD203B41FA5}">
                      <a16:colId xmlns:a16="http://schemas.microsoft.com/office/drawing/2014/main" val="4007763394"/>
                    </a:ext>
                  </a:extLst>
                </a:gridCol>
                <a:gridCol w="2449444">
                  <a:extLst>
                    <a:ext uri="{9D8B030D-6E8A-4147-A177-3AD203B41FA5}">
                      <a16:colId xmlns:a16="http://schemas.microsoft.com/office/drawing/2014/main" val="2548490959"/>
                    </a:ext>
                  </a:extLst>
                </a:gridCol>
              </a:tblGrid>
              <a:tr h="360000">
                <a:tc gridSpan="4">
                  <a:txBody>
                    <a:bodyPr/>
                    <a:lstStyle/>
                    <a:p>
                      <a:r>
                        <a:rPr kumimoji="1" lang="ja-JP" altLang="en-US" sz="2400" b="1" kern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写真（各</a:t>
                      </a:r>
                      <a:r>
                        <a:rPr kumimoji="1" lang="en-US" altLang="ja-JP" sz="2400" b="1" kern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1</a:t>
                      </a:r>
                      <a:r>
                        <a:rPr kumimoji="1" lang="ja-JP" altLang="en-US" sz="2400" b="1" kern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枚、計</a:t>
                      </a:r>
                      <a:r>
                        <a:rPr kumimoji="1" lang="en-US" altLang="ja-JP" sz="2400" b="1" kern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</a:t>
                      </a:r>
                      <a:r>
                        <a:rPr kumimoji="1" lang="ja-JP" altLang="en-US" sz="2400" b="1" kern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枚）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2400" b="1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2400" b="1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2400" b="1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179496376"/>
                  </a:ext>
                </a:extLst>
              </a:tr>
              <a:tr h="3096000">
                <a:tc>
                  <a:txBody>
                    <a:bodyPr/>
                    <a:lstStyle/>
                    <a:p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応募製品・技術の状況がわかる図（ポンチ絵）、写真を貼ってください。</a:t>
                      </a:r>
                    </a:p>
                    <a:p>
                      <a:endParaRPr kumimoji="1" lang="ja-JP" altLang="en-US" sz="12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※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別途</a:t>
                      </a: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JEPG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ファイルのご提出も併せてお願いいたします。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○図（ポンチ絵）、写真の説明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応募製品・技術の状況がわかる図（ポンチ絵）、写真を貼ってください。</a:t>
                      </a:r>
                    </a:p>
                    <a:p>
                      <a:endParaRPr kumimoji="1" lang="ja-JP" altLang="en-US" sz="12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※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別途</a:t>
                      </a: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JEPG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ファイルのご提出も併せてお願いいたします。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○図（ポンチ絵）、写真の説明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0250645"/>
                  </a:ext>
                </a:extLst>
              </a:tr>
              <a:tr h="3096000">
                <a:tc>
                  <a:txBody>
                    <a:bodyPr/>
                    <a:lstStyle/>
                    <a:p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応募製品・技術の状況がわかる図（ポンチ絵）、写真を貼ってください。</a:t>
                      </a:r>
                    </a:p>
                    <a:p>
                      <a:endParaRPr kumimoji="1" lang="ja-JP" altLang="en-US" sz="12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※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別途</a:t>
                      </a: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JEPG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ファイルのご提出も併せてお願いいたします。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○図（ポンチ絵）、写真の説明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応募製品・技術の状況がわかる図（ポンチ絵）、写真を貼ってください。</a:t>
                      </a:r>
                    </a:p>
                    <a:p>
                      <a:endParaRPr kumimoji="1" lang="ja-JP" altLang="en-US" sz="12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※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別途</a:t>
                      </a: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JEPG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ファイルのご提出も併せてお願いいたします。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○図（ポンチ絵）、写真の説明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8461661"/>
                  </a:ext>
                </a:extLst>
              </a:tr>
              <a:tr h="3096000">
                <a:tc>
                  <a:txBody>
                    <a:bodyPr/>
                    <a:lstStyle/>
                    <a:p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応募製品・技術の状況がわかる図（ポンチ絵）、写真を貼ってください。</a:t>
                      </a:r>
                    </a:p>
                    <a:p>
                      <a:endParaRPr kumimoji="1" lang="ja-JP" altLang="en-US" sz="12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※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別途</a:t>
                      </a: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JEPG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ファイルのご提出も併せてお願いいたします。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○図（ポンチ絵）、写真の説明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応募製品・技術の状況がわかる図（ポンチ絵）、写真を貼ってください。</a:t>
                      </a:r>
                    </a:p>
                    <a:p>
                      <a:endParaRPr kumimoji="1" lang="ja-JP" altLang="en-US" sz="12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※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別途</a:t>
                      </a: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JEPG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ファイルのご提出も併せてお願いいたします。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○図（ポンチ絵）、写真の説明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2301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41404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376</TotalTime>
  <Words>539</Words>
  <Application>Microsoft Office PowerPoint</Application>
  <PresentationFormat>ユーザー設定</PresentationFormat>
  <Paragraphs>73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kikuchi</dc:creator>
  <cp:lastModifiedBy>JVUG</cp:lastModifiedBy>
  <cp:revision>32</cp:revision>
  <cp:lastPrinted>2024-04-08T07:03:12Z</cp:lastPrinted>
  <dcterms:created xsi:type="dcterms:W3CDTF">2024-02-27T11:04:15Z</dcterms:created>
  <dcterms:modified xsi:type="dcterms:W3CDTF">2026-01-28T02:23:01Z</dcterms:modified>
</cp:coreProperties>
</file>