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5119350" cy="10691813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33D"/>
    <a:srgbClr val="8DC98D"/>
    <a:srgbClr val="52AE52"/>
    <a:srgbClr val="366C36"/>
    <a:srgbClr val="B3DBB3"/>
    <a:srgbClr val="BBD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1133" y="48"/>
      </p:cViewPr>
      <p:guideLst>
        <p:guide orient="horz" pos="3368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720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720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B9DE5-B893-493D-A3C5-3EC0CCB7D302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539875" y="1795463"/>
            <a:ext cx="6859588" cy="4849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6915150"/>
            <a:ext cx="7951788" cy="5657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647738"/>
            <a:ext cx="4306888" cy="720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13647738"/>
            <a:ext cx="4308475" cy="720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1E62C-85EF-4684-8DEA-F27D882D5B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288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AD0B-165C-4EE9-9A45-4DA904B27F9E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19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EABE-7639-439B-BF90-634969279AC8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37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57BA-7D30-4A96-81F8-D60051ED2F61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77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03A6-4F7F-4B00-B0E1-C2E5A66DFF8B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85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FE8E-B917-49E4-9D57-5CA41CAB05D9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77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8620-609E-483B-8872-124188AF7B88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11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B48FC-6F52-4D41-A194-1CFEC8FFFB18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1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1D3B-4665-4838-8DCF-0829AA367567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20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FD465-73F9-4E07-A1EC-DFD7E3E42FDE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37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2F87C-FEF2-4662-81A8-E4660B5A6001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0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1D0D-FC33-4A0E-9473-F2DEDCDACE04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5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DF2B3-E6D4-4FF0-A2CD-4843F503F6F9}" type="datetime1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84B83-7EFD-4E37-BF2A-81A85DA92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44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6DDF24-D215-BE5A-47B1-74B679FA870F}"/>
              </a:ext>
            </a:extLst>
          </p:cNvPr>
          <p:cNvSpPr txBox="1"/>
          <p:nvPr/>
        </p:nvSpPr>
        <p:spPr>
          <a:xfrm>
            <a:off x="11845237" y="47372"/>
            <a:ext cx="3236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i="1" dirty="0">
                <a:latin typeface="+mn-ea"/>
              </a:rPr>
              <a:t>2026</a:t>
            </a:r>
            <a:r>
              <a:rPr kumimoji="1" lang="ja-JP" altLang="en-US" sz="1400" b="1" i="1" dirty="0">
                <a:latin typeface="+mn-ea"/>
              </a:rPr>
              <a:t>年度 第</a:t>
            </a:r>
            <a:r>
              <a:rPr kumimoji="1" lang="en-US" altLang="ja-JP" sz="1400" b="1" i="1" dirty="0">
                <a:latin typeface="+mn-ea"/>
              </a:rPr>
              <a:t>25</a:t>
            </a:r>
            <a:r>
              <a:rPr kumimoji="1" lang="ja-JP" altLang="en-US" sz="1400" b="1" i="1" dirty="0">
                <a:latin typeface="+mn-ea"/>
              </a:rPr>
              <a:t>回 緑化</a:t>
            </a:r>
            <a:r>
              <a:rPr kumimoji="1" lang="ja-JP" altLang="en-US" sz="1400" b="1" i="1">
                <a:latin typeface="+mn-ea"/>
              </a:rPr>
              <a:t>技術コンクール</a:t>
            </a:r>
            <a:endParaRPr kumimoji="1" lang="en-US" altLang="ja-JP" sz="1400" b="1" i="1" dirty="0">
              <a:latin typeface="+mn-ea"/>
            </a:endParaRPr>
          </a:p>
          <a:p>
            <a:pPr algn="r"/>
            <a:r>
              <a:rPr kumimoji="1" lang="ja-JP" altLang="en-US" sz="1400" b="1" i="1" dirty="0">
                <a:latin typeface="+mn-ea"/>
              </a:rPr>
              <a:t>公益財団法人都市緑化機構</a:t>
            </a:r>
            <a:endParaRPr kumimoji="1" lang="en-US" altLang="ja-JP" sz="1400" b="1" i="1" dirty="0">
              <a:latin typeface="+mn-ea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54661AEE-9383-D632-AAF6-993AA4DAB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925129"/>
              </p:ext>
            </p:extLst>
          </p:nvPr>
        </p:nvGraphicFramePr>
        <p:xfrm>
          <a:off x="185531" y="594575"/>
          <a:ext cx="14724218" cy="924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017">
                  <a:extLst>
                    <a:ext uri="{9D8B030D-6E8A-4147-A177-3AD203B41FA5}">
                      <a16:colId xmlns:a16="http://schemas.microsoft.com/office/drawing/2014/main" val="2326933612"/>
                    </a:ext>
                  </a:extLst>
                </a:gridCol>
                <a:gridCol w="824020">
                  <a:extLst>
                    <a:ext uri="{9D8B030D-6E8A-4147-A177-3AD203B41FA5}">
                      <a16:colId xmlns:a16="http://schemas.microsoft.com/office/drawing/2014/main" val="361108421"/>
                    </a:ext>
                  </a:extLst>
                </a:gridCol>
                <a:gridCol w="2454037">
                  <a:extLst>
                    <a:ext uri="{9D8B030D-6E8A-4147-A177-3AD203B41FA5}">
                      <a16:colId xmlns:a16="http://schemas.microsoft.com/office/drawing/2014/main" val="2164855036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791537031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1646401975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984991568"/>
                    </a:ext>
                  </a:extLst>
                </a:gridCol>
                <a:gridCol w="2454036">
                  <a:extLst>
                    <a:ext uri="{9D8B030D-6E8A-4147-A177-3AD203B41FA5}">
                      <a16:colId xmlns:a16="http://schemas.microsoft.com/office/drawing/2014/main" val="174260497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作品名称：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作品の種別：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新設・増設・改修を選択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（新設・増設・改修）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093198"/>
                  </a:ext>
                </a:extLst>
              </a:tr>
              <a:tr h="306000">
                <a:tc rowSpan="3" gridSpan="2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応募者名：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フォントサイズ最低</a:t>
                      </a: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12pt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完成年月日（西暦）：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○○○○年●●月△△日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332896"/>
                  </a:ext>
                </a:extLst>
              </a:tr>
              <a:tr h="30600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緑化部分の整備費：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○○○円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36084"/>
                  </a:ext>
                </a:extLst>
              </a:tr>
              <a:tr h="30600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緑化部分の年間維持管理費：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○○○円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㎡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820447"/>
                  </a:ext>
                </a:extLst>
              </a:tr>
              <a:tr h="154800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作品概要：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フォントサイズ最低</a:t>
                      </a: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12pt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※450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字以内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60508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所在地：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○○県○○市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●●町　○－○－○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81100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用途地域・地域地区：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（商業地域）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49193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敷地面積：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○○○○○㎡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応募作品面積：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○○○○○㎡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緑地面積：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○○○○○㎡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17309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植物種と本数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（使用した代表的な植物種と数量）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それぞれの総数も記載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高木：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64623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bg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中木：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0663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bg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低木：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74666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bg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地被：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71323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土壌の種類（資材、製品）：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77133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灌水方法と種類：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796618"/>
                  </a:ext>
                </a:extLst>
              </a:tr>
              <a:tr h="320400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応募する作品の周辺環境を示した図面</a:t>
                      </a:r>
                      <a:endParaRPr kumimoji="1" lang="en-US" altLang="ja-JP" sz="14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（標準地図や空中写真）を貼り付けてください。</a:t>
                      </a: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使用する図面には、応募作品の範囲を示すととも、</a:t>
                      </a:r>
                      <a:endParaRPr kumimoji="1" lang="en-US" altLang="ja-JP" sz="14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方位と縮尺（棒尺）を必ず記入してください。</a:t>
                      </a:r>
                      <a:endParaRPr kumimoji="1" lang="en-US" altLang="ja-JP" sz="14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枠のサイズは変更しないでください。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枠のサイズは変更しないでください。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枠のサイズは変更しないでください。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2115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周辺環境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全景①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（受賞した場合、プレスリリース等の公開写真として使用）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全景②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70685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C40A2F-F1ED-EF64-5940-415CBBBBA303}"/>
              </a:ext>
            </a:extLst>
          </p:cNvPr>
          <p:cNvSpPr txBox="1"/>
          <p:nvPr/>
        </p:nvSpPr>
        <p:spPr>
          <a:xfrm>
            <a:off x="85805" y="80265"/>
            <a:ext cx="2082621" cy="307777"/>
          </a:xfrm>
          <a:prstGeom prst="rect">
            <a:avLst/>
          </a:prstGeom>
          <a:solidFill>
            <a:srgbClr val="3D733D"/>
          </a:solidFill>
        </p:spPr>
        <p:txBody>
          <a:bodyPr wrap="none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様式－</a:t>
            </a:r>
            <a:r>
              <a:rPr kumimoji="1" lang="en-US" altLang="ja-JP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</a:t>
            </a:r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緑化施設部門</a:t>
            </a:r>
            <a:endParaRPr kumimoji="1" lang="en-US" altLang="ja-JP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0231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812B61A-0D26-E89B-E959-ADF3D2CCE42F}"/>
              </a:ext>
            </a:extLst>
          </p:cNvPr>
          <p:cNvSpPr txBox="1"/>
          <p:nvPr/>
        </p:nvSpPr>
        <p:spPr>
          <a:xfrm>
            <a:off x="106772" y="106018"/>
            <a:ext cx="9071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+mj-ea"/>
                <a:ea typeface="+mj-ea"/>
              </a:rPr>
              <a:t>　本作品に導入した特徴的な技術は、以下の○点が挙げられる（黒色破線</a:t>
            </a:r>
            <a:r>
              <a:rPr kumimoji="1" lang="en-US" altLang="ja-JP" sz="1400" b="1" dirty="0">
                <a:latin typeface="+mj-ea"/>
                <a:ea typeface="+mj-ea"/>
              </a:rPr>
              <a:t>[262.0×407.9]</a:t>
            </a:r>
            <a:r>
              <a:rPr kumimoji="1" lang="ja-JP" altLang="en-US" sz="1400" b="1" dirty="0">
                <a:latin typeface="+mj-ea"/>
                <a:ea typeface="+mj-ea"/>
              </a:rPr>
              <a:t>内に収めてください）。</a:t>
            </a:r>
            <a:endParaRPr kumimoji="1" lang="en-US" altLang="ja-JP" sz="1400" b="1" dirty="0">
              <a:latin typeface="+mj-ea"/>
              <a:ea typeface="+mj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3D36FD-84B5-6B64-384B-58C6028099F6}"/>
              </a:ext>
            </a:extLst>
          </p:cNvPr>
          <p:cNvSpPr txBox="1"/>
          <p:nvPr/>
        </p:nvSpPr>
        <p:spPr>
          <a:xfrm>
            <a:off x="3634410" y="1657236"/>
            <a:ext cx="7810523" cy="1077218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kumimoji="1" lang="ja-JP" altLang="en-US" sz="1600" b="1" dirty="0">
                <a:latin typeface="+mj-ea"/>
                <a:ea typeface="+mj-ea"/>
              </a:rPr>
              <a:t>　・見出しのフォントサイズは、</a:t>
            </a:r>
            <a:r>
              <a:rPr kumimoji="1" lang="en-US" altLang="ja-JP" sz="1600" b="1" dirty="0">
                <a:latin typeface="+mj-ea"/>
                <a:ea typeface="+mj-ea"/>
              </a:rPr>
              <a:t>20pt</a:t>
            </a:r>
            <a:r>
              <a:rPr kumimoji="1" lang="ja-JP" altLang="en-US" sz="1600" b="1" dirty="0">
                <a:latin typeface="+mj-ea"/>
                <a:ea typeface="+mj-ea"/>
              </a:rPr>
              <a:t>とします。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　・本文のフォントサイズは、最低</a:t>
            </a:r>
            <a:r>
              <a:rPr kumimoji="1" lang="en-US" altLang="ja-JP" sz="1600" b="1" dirty="0">
                <a:latin typeface="+mj-ea"/>
                <a:ea typeface="+mj-ea"/>
              </a:rPr>
              <a:t>12pt</a:t>
            </a:r>
            <a:r>
              <a:rPr kumimoji="1" lang="ja-JP" altLang="en-US" sz="1600" b="1" dirty="0">
                <a:latin typeface="+mj-ea"/>
                <a:ea typeface="+mj-ea"/>
              </a:rPr>
              <a:t>とします。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　・図表や写真を適宜用いて、わかりやすくご説明ください。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　・図表、写真のタイトル（キャプション）は、最低</a:t>
            </a:r>
            <a:r>
              <a:rPr kumimoji="1" lang="en-US" altLang="ja-JP" sz="1600" b="1" dirty="0">
                <a:latin typeface="+mj-ea"/>
                <a:ea typeface="+mj-ea"/>
              </a:rPr>
              <a:t>10.5pt</a:t>
            </a:r>
            <a:r>
              <a:rPr kumimoji="1" lang="ja-JP" altLang="en-US" sz="1600" b="1" dirty="0">
                <a:latin typeface="+mj-ea"/>
                <a:ea typeface="+mj-ea"/>
              </a:rPr>
              <a:t>とします。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10D8E031-E332-5052-AC1D-4225B0741054}"/>
              </a:ext>
            </a:extLst>
          </p:cNvPr>
          <p:cNvSpPr/>
          <p:nvPr/>
        </p:nvSpPr>
        <p:spPr>
          <a:xfrm>
            <a:off x="3114262" y="3142576"/>
            <a:ext cx="8878957" cy="49787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E90DC8-8B5B-8EAB-A761-5D05F09B9695}"/>
              </a:ext>
            </a:extLst>
          </p:cNvPr>
          <p:cNvSpPr txBox="1"/>
          <p:nvPr/>
        </p:nvSpPr>
        <p:spPr>
          <a:xfrm>
            <a:off x="3829882" y="4227445"/>
            <a:ext cx="74477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j-ea"/>
                <a:ea typeface="+mj-ea"/>
              </a:rPr>
              <a:t>レイアウトは、自由です。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作品に導入した特徴的な技術を</a:t>
            </a:r>
            <a:r>
              <a:rPr kumimoji="1" lang="en-US" altLang="ja-JP" sz="1600" b="1" u="sng" dirty="0">
                <a:latin typeface="+mj-ea"/>
                <a:ea typeface="+mj-ea"/>
              </a:rPr>
              <a:t>2</a:t>
            </a:r>
            <a:r>
              <a:rPr kumimoji="1" lang="ja-JP" altLang="en-US" sz="1600" b="1" u="sng" dirty="0">
                <a:latin typeface="+mj-ea"/>
                <a:ea typeface="+mj-ea"/>
              </a:rPr>
              <a:t>～</a:t>
            </a:r>
            <a:r>
              <a:rPr kumimoji="1" lang="en-US" altLang="ja-JP" sz="1600" b="1" u="sng" dirty="0">
                <a:latin typeface="+mj-ea"/>
                <a:ea typeface="+mj-ea"/>
              </a:rPr>
              <a:t>3</a:t>
            </a:r>
            <a:r>
              <a:rPr kumimoji="1" lang="ja-JP" altLang="en-US" sz="1600" b="1" u="sng" dirty="0">
                <a:latin typeface="+mj-ea"/>
                <a:ea typeface="+mj-ea"/>
              </a:rPr>
              <a:t>点</a:t>
            </a:r>
            <a:r>
              <a:rPr kumimoji="1" lang="ja-JP" altLang="en-US" sz="1600" b="1" dirty="0">
                <a:latin typeface="+mj-ea"/>
                <a:ea typeface="+mj-ea"/>
              </a:rPr>
              <a:t>に絞り、図表・写真等を用いて、本ページ（</a:t>
            </a:r>
            <a:r>
              <a:rPr kumimoji="1" lang="en-US" altLang="ja-JP" sz="1600" b="1" dirty="0">
                <a:latin typeface="+mj-ea"/>
                <a:ea typeface="+mj-ea"/>
              </a:rPr>
              <a:t>A3</a:t>
            </a:r>
            <a:r>
              <a:rPr kumimoji="1" lang="ja-JP" altLang="en-US" sz="1600" b="1" dirty="0">
                <a:latin typeface="+mj-ea"/>
                <a:ea typeface="+mj-ea"/>
              </a:rPr>
              <a:t>横、</a:t>
            </a:r>
            <a:r>
              <a:rPr kumimoji="1" lang="en-US" altLang="ja-JP" sz="1600" b="1" dirty="0">
                <a:latin typeface="+mj-ea"/>
                <a:ea typeface="+mj-ea"/>
              </a:rPr>
              <a:t>1</a:t>
            </a:r>
            <a:r>
              <a:rPr kumimoji="1" lang="ja-JP" altLang="en-US" sz="1600" b="1" dirty="0">
                <a:latin typeface="+mj-ea"/>
                <a:ea typeface="+mj-ea"/>
              </a:rPr>
              <a:t>ページ、黒色破線内）にまとめてください。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en-US" altLang="ja-JP" sz="1600" b="1" dirty="0">
                <a:latin typeface="+mj-ea"/>
                <a:ea typeface="+mj-ea"/>
              </a:rPr>
              <a:t>※</a:t>
            </a:r>
            <a:r>
              <a:rPr kumimoji="1" lang="ja-JP" altLang="en-US" sz="1600" b="1" dirty="0">
                <a:latin typeface="+mj-ea"/>
                <a:ea typeface="+mj-ea"/>
              </a:rPr>
              <a:t>応募要綱に「審査のポイント」が示されています。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特徴的な技術の例：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・植栽基盤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・植物選定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・資材、工法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・美観、デザイン、都市景観形成</a:t>
            </a:r>
            <a:endParaRPr kumimoji="1" lang="en-US" altLang="ja-JP" sz="1600" b="1" dirty="0">
              <a:latin typeface="+mj-ea"/>
              <a:ea typeface="+mj-ea"/>
            </a:endParaRPr>
          </a:p>
          <a:p>
            <a:r>
              <a:rPr kumimoji="1" lang="ja-JP" altLang="en-US" sz="1600" b="1" dirty="0">
                <a:latin typeface="+mj-ea"/>
                <a:ea typeface="+mj-ea"/>
              </a:rPr>
              <a:t>・維持管理、運営（ソフト・ハード）等</a:t>
            </a:r>
            <a:endParaRPr kumimoji="1" lang="en-US" altLang="ja-JP" sz="1600" b="1" dirty="0">
              <a:latin typeface="+mj-ea"/>
              <a:ea typeface="+mj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EB9883D-C6DE-6C09-AFD8-4462C6862A8E}"/>
              </a:ext>
            </a:extLst>
          </p:cNvPr>
          <p:cNvSpPr/>
          <p:nvPr/>
        </p:nvSpPr>
        <p:spPr>
          <a:xfrm>
            <a:off x="212033" y="444572"/>
            <a:ext cx="14683410" cy="94320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351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EF0C5749-2EA2-B4C8-20ED-242944384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606153"/>
              </p:ext>
            </p:extLst>
          </p:nvPr>
        </p:nvGraphicFramePr>
        <p:xfrm>
          <a:off x="225286" y="172278"/>
          <a:ext cx="14696664" cy="974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888">
                  <a:extLst>
                    <a:ext uri="{9D8B030D-6E8A-4147-A177-3AD203B41FA5}">
                      <a16:colId xmlns:a16="http://schemas.microsoft.com/office/drawing/2014/main" val="1465205501"/>
                    </a:ext>
                  </a:extLst>
                </a:gridCol>
                <a:gridCol w="2449444">
                  <a:extLst>
                    <a:ext uri="{9D8B030D-6E8A-4147-A177-3AD203B41FA5}">
                      <a16:colId xmlns:a16="http://schemas.microsoft.com/office/drawing/2014/main" val="2796890942"/>
                    </a:ext>
                  </a:extLst>
                </a:gridCol>
                <a:gridCol w="4898888">
                  <a:extLst>
                    <a:ext uri="{9D8B030D-6E8A-4147-A177-3AD203B41FA5}">
                      <a16:colId xmlns:a16="http://schemas.microsoft.com/office/drawing/2014/main" val="4007763394"/>
                    </a:ext>
                  </a:extLst>
                </a:gridCol>
                <a:gridCol w="2449444">
                  <a:extLst>
                    <a:ext uri="{9D8B030D-6E8A-4147-A177-3AD203B41FA5}">
                      <a16:colId xmlns:a16="http://schemas.microsoft.com/office/drawing/2014/main" val="2548490959"/>
                    </a:ext>
                  </a:extLst>
                </a:gridCol>
              </a:tblGrid>
              <a:tr h="360000">
                <a:tc gridSpan="4">
                  <a:txBody>
                    <a:bodyPr/>
                    <a:lstStyle/>
                    <a:p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写真（各</a:t>
                      </a:r>
                      <a:r>
                        <a:rPr kumimoji="1" lang="en-US" altLang="ja-JP" sz="2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枚、計</a:t>
                      </a:r>
                      <a:r>
                        <a:rPr kumimoji="1" lang="en-US" altLang="ja-JP" sz="2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2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枚）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24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2400" b="1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79496376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ページ目で紹介した「特徴的な技術」を視覚的に伝える写真を貼ってください。</a:t>
                      </a: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例：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緑化（樹木や地被植物）の状況、緑化の特色、緑化の技術や工夫、維持管理や運営の様子（ハード・ソフト）など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少なくとも、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枚は当年度（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2025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月～）に撮影したものを入れるようにしてください。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別途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JEPG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○撮影地点の位置と方角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○撮影時期（西暦）</a:t>
                      </a: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　●●●●年●●月●●日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○写真説明</a:t>
                      </a:r>
                    </a:p>
                    <a:p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ページ目で紹介した「特徴的な技術」を視覚的に伝える写真を貼ってください。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例：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緑化（樹木や地被植物）の状況、緑化の特色、緑化の技術や工夫、維持管理や運営の様子（ハード・ソフト）など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少なくとも、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枚は当年度（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2025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月～）に撮影したものを入れるようにしてください。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別途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JEPG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○撮影地点の位置と方角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○撮影時期（西暦）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●●●●年●●月●●日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○写真説明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250645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ページ目で紹介した「特徴的な技術」を視覚的に伝える写真を貼ってください。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例：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緑化（樹木や地被植物）の状況、緑化の特色、緑化の技術や工夫、維持管理や運営の様子（ハード・ソフト）など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少なくとも、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枚は当年度（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2025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月～）に撮影したものを入れるようにしてください。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別途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JEPG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○撮影地点の位置と方角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○撮影時期（西暦）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●●●●年●●月●●日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○写真説明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ページ目で紹介した「特徴的な技術」を視覚的に伝える写真を貼ってください。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例：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緑化（樹木や地被植物）の状況、緑化の特色、緑化の技術や工夫、維持管理や運営の様子（ハード・ソフト）など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少なくとも、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枚は当年度（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2025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月～）に撮影したものを入れるようにしてください。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別途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JEPG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○撮影地点の位置と方角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○撮影時期（西暦）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●●●●年●●月●●日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○写真説明</a:t>
                      </a: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461661"/>
                  </a:ext>
                </a:extLst>
              </a:tr>
              <a:tr h="3096000"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ページ目で紹介した「特徴的な技術」を視覚的に伝える写真を貼ってください。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例：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緑化（樹木や地被植物）の状況、緑化の特色、緑化の技術や工夫、維持管理や運営の様子（ハード・ソフト）など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少なくとも、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枚は当年度（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2025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月～）に撮影したものを入れるようにしてください。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別途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JEPG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○撮影地点の位置と方角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○撮影時期（西暦）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●●●●年●●月●●日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○写真説明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ページ目で紹介した「特徴的な技術」を視覚的に伝える写真を貼ってください。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例：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緑化（樹木や地被植物）の状況、緑化の特色、緑化の技術や工夫、維持管理や運営の様子（ハード・ソフト）など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少なくとも、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枚は当年度（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2025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月～）に撮影したものを入れるようにしてください。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別途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JEPG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  <a:cs typeface="+mn-cs"/>
                        </a:rPr>
                        <a:t>ファイルのご提出も併せてお願いいたします。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○撮影地点の位置と方角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○撮影時期（西暦）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●●●●年●●月●●日</a:t>
                      </a: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○写真説明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30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14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337</TotalTime>
  <Words>1147</Words>
  <Application>Microsoft Office PowerPoint</Application>
  <PresentationFormat>ユーザー設定</PresentationFormat>
  <Paragraphs>171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kikuchi</dc:creator>
  <cp:lastModifiedBy>JVUG</cp:lastModifiedBy>
  <cp:revision>26</cp:revision>
  <cp:lastPrinted>2024-02-27T12:04:27Z</cp:lastPrinted>
  <dcterms:created xsi:type="dcterms:W3CDTF">2024-02-27T11:04:15Z</dcterms:created>
  <dcterms:modified xsi:type="dcterms:W3CDTF">2026-01-06T07:58:36Z</dcterms:modified>
</cp:coreProperties>
</file>