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1069181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99"/>
    <a:srgbClr val="3D733D"/>
    <a:srgbClr val="8DC98D"/>
    <a:srgbClr val="52AE52"/>
    <a:srgbClr val="366C36"/>
    <a:srgbClr val="B3DBB3"/>
    <a:srgbClr val="BBD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1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404" y="108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EFB17-EEFA-4FB6-8997-F7012FA52106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539875" y="1795463"/>
            <a:ext cx="6859588" cy="4849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647738"/>
            <a:ext cx="4306888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13647738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D1F7E-34CD-4B3F-9ABD-15B6F3EA7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162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FF30-0FD1-4AE6-881B-7E85DA647BA0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19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6DA5-21FA-4426-AB9E-31748E39CEE7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37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555D-72FF-4210-8DCF-38CFCAEAC064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77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AEDB0-D1E9-4ED0-9AA5-3E4F7654BE1B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5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6B0A-091F-409C-9A26-73325680C5BE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7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F7D1-1A63-4BC1-818F-3ACF7F990C9E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11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517C-2E02-46BB-88CE-3929D8F2B629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1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FF21-5F51-4901-A116-0F92F02F08AF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20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1C2D-A468-41A5-B21C-6C94B437A76D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37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97E-D66E-4C9F-B315-E289AA5C25CB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BCC9-1975-4A3E-981B-11ABC014F49C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53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E5165-4C84-44D9-B7BB-EF7D0DAE1BB4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44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6DDF24-D215-BE5A-47B1-74B679FA870F}"/>
              </a:ext>
            </a:extLst>
          </p:cNvPr>
          <p:cNvSpPr txBox="1"/>
          <p:nvPr/>
        </p:nvSpPr>
        <p:spPr>
          <a:xfrm>
            <a:off x="11845237" y="47372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i="1" dirty="0">
                <a:latin typeface="+mn-ea"/>
              </a:rPr>
              <a:t>2025</a:t>
            </a:r>
            <a:r>
              <a:rPr kumimoji="1" lang="ja-JP" altLang="en-US" sz="1400" b="1" i="1" dirty="0">
                <a:latin typeface="+mn-ea"/>
              </a:rPr>
              <a:t>年度 第</a:t>
            </a:r>
            <a:r>
              <a:rPr kumimoji="1" lang="en-US" altLang="ja-JP" sz="1400" b="1" i="1" dirty="0">
                <a:latin typeface="+mn-ea"/>
              </a:rPr>
              <a:t>24</a:t>
            </a:r>
            <a:r>
              <a:rPr kumimoji="1" lang="ja-JP" altLang="en-US" sz="1400" b="1" i="1" dirty="0">
                <a:latin typeface="+mn-ea"/>
              </a:rPr>
              <a:t>回 緑化技術コンクール</a:t>
            </a:r>
            <a:endParaRPr kumimoji="1" lang="en-US" altLang="ja-JP" sz="1400" b="1" i="1">
              <a:latin typeface="+mn-ea"/>
            </a:endParaRPr>
          </a:p>
          <a:p>
            <a:pPr algn="r"/>
            <a:r>
              <a:rPr kumimoji="1" lang="ja-JP" altLang="en-US" sz="1400" b="1" i="1">
                <a:latin typeface="+mn-ea"/>
              </a:rPr>
              <a:t>公益</a:t>
            </a:r>
            <a:r>
              <a:rPr kumimoji="1" lang="ja-JP" altLang="en-US" sz="1400" b="1" i="1" dirty="0">
                <a:latin typeface="+mn-ea"/>
              </a:rPr>
              <a:t>財団法人都市緑化機構</a:t>
            </a:r>
            <a:endParaRPr kumimoji="1" lang="en-US" altLang="ja-JP" sz="1400" b="1" i="1" dirty="0">
              <a:latin typeface="+mn-ea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54661AEE-9383-D632-AAF6-993AA4DAB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25337"/>
              </p:ext>
            </p:extLst>
          </p:nvPr>
        </p:nvGraphicFramePr>
        <p:xfrm>
          <a:off x="185531" y="594575"/>
          <a:ext cx="14724216" cy="9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4036">
                  <a:extLst>
                    <a:ext uri="{9D8B030D-6E8A-4147-A177-3AD203B41FA5}">
                      <a16:colId xmlns:a16="http://schemas.microsoft.com/office/drawing/2014/main" val="2326933612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2164855036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791537031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1646401975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984991568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1742604970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製品・技術名称：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キーワード１：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093198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キーワード２：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797039"/>
                  </a:ext>
                </a:extLst>
              </a:tr>
              <a:tr h="306000">
                <a:tc rowSpan="3">
                  <a:txBody>
                    <a:bodyPr/>
                    <a:lstStyle/>
                    <a:p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応募者名：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フォントサイズ最低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12pt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キーワード３：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332896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キーワード４：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36084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キーワード５：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820447"/>
                  </a:ext>
                </a:extLst>
              </a:tr>
              <a:tr h="1548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製品・技術概要：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フォントサイズ最低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12pt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※450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字以内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605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製品・技術の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URL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811008"/>
                  </a:ext>
                </a:extLst>
              </a:tr>
              <a:tr h="918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仕様：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491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販売・提供価格（単価）：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○○○○○円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売上実績の有無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有・無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年間売上数又は累積売上数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○○○○○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173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開発者情報：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771330"/>
                  </a:ext>
                </a:extLst>
              </a:tr>
              <a:tr h="918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知的財産・関連法規に関する情報：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796618"/>
                  </a:ext>
                </a:extLst>
              </a:tr>
              <a:tr h="3204000">
                <a:tc gridSpan="3"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kern="1200" dirty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1" kern="1200" dirty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枠のサイズは変更しないでください。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kern="1200" dirty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1" kern="1200" dirty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枠のサイズは変更しないでください。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2115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全景①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（受賞した場合、プレスリリース等の公開写真として使用）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全景②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全景②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7068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C40A2F-F1ED-EF64-5940-415CBBBBA303}"/>
              </a:ext>
            </a:extLst>
          </p:cNvPr>
          <p:cNvSpPr txBox="1"/>
          <p:nvPr/>
        </p:nvSpPr>
        <p:spPr>
          <a:xfrm>
            <a:off x="85805" y="80265"/>
            <a:ext cx="2262158" cy="307777"/>
          </a:xfrm>
          <a:prstGeom prst="rect">
            <a:avLst/>
          </a:prstGeom>
          <a:solidFill>
            <a:srgbClr val="3333FF"/>
          </a:solidFill>
        </p:spPr>
        <p:txBody>
          <a:bodyPr wrap="none" rtlCol="0" anchor="ctr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様式－</a:t>
            </a:r>
            <a:r>
              <a:rPr kumimoji="1"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特定テーマ部門</a:t>
            </a:r>
            <a:endParaRPr kumimoji="1"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0231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03D36FD-84B5-6B64-384B-58C6028099F6}"/>
              </a:ext>
            </a:extLst>
          </p:cNvPr>
          <p:cNvSpPr txBox="1"/>
          <p:nvPr/>
        </p:nvSpPr>
        <p:spPr>
          <a:xfrm>
            <a:off x="3634410" y="1657236"/>
            <a:ext cx="7810523" cy="107721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kumimoji="1" lang="ja-JP" altLang="en-US" sz="1600" b="1" dirty="0">
                <a:latin typeface="+mj-ea"/>
                <a:ea typeface="+mj-ea"/>
              </a:rPr>
              <a:t>　・見出しのフォントサイズは、</a:t>
            </a:r>
            <a:r>
              <a:rPr kumimoji="1" lang="en-US" altLang="ja-JP" sz="1600" b="1" dirty="0">
                <a:latin typeface="+mj-ea"/>
                <a:ea typeface="+mj-ea"/>
              </a:rPr>
              <a:t>20pt</a:t>
            </a:r>
            <a:r>
              <a:rPr kumimoji="1" lang="ja-JP" altLang="en-US" sz="1600" b="1" dirty="0">
                <a:latin typeface="+mj-ea"/>
                <a:ea typeface="+mj-ea"/>
              </a:rPr>
              <a:t>とします。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　・本文のフォントサイズは、最低</a:t>
            </a:r>
            <a:r>
              <a:rPr kumimoji="1" lang="en-US" altLang="ja-JP" sz="1600" b="1" dirty="0">
                <a:latin typeface="+mj-ea"/>
                <a:ea typeface="+mj-ea"/>
              </a:rPr>
              <a:t>12pt</a:t>
            </a:r>
            <a:r>
              <a:rPr kumimoji="1" lang="ja-JP" altLang="en-US" sz="1600" b="1" dirty="0">
                <a:latin typeface="+mj-ea"/>
                <a:ea typeface="+mj-ea"/>
              </a:rPr>
              <a:t>とします。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　・図表や写真を適宜用いて、わかりやすくご説明ください。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　・図表、写真のタイトル（キャプション）は、最低</a:t>
            </a:r>
            <a:r>
              <a:rPr kumimoji="1" lang="en-US" altLang="ja-JP" sz="1600" b="1" dirty="0">
                <a:latin typeface="+mj-ea"/>
                <a:ea typeface="+mj-ea"/>
              </a:rPr>
              <a:t>10.5pt</a:t>
            </a:r>
            <a:r>
              <a:rPr kumimoji="1" lang="ja-JP" altLang="en-US" sz="1600" b="1" dirty="0">
                <a:latin typeface="+mj-ea"/>
                <a:ea typeface="+mj-ea"/>
              </a:rPr>
              <a:t>とします。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0D8E031-E332-5052-AC1D-4225B0741054}"/>
              </a:ext>
            </a:extLst>
          </p:cNvPr>
          <p:cNvSpPr/>
          <p:nvPr/>
        </p:nvSpPr>
        <p:spPr>
          <a:xfrm>
            <a:off x="3114262" y="3142576"/>
            <a:ext cx="8878957" cy="497873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E90DC8-8B5B-8EAB-A761-5D05F09B9695}"/>
              </a:ext>
            </a:extLst>
          </p:cNvPr>
          <p:cNvSpPr txBox="1"/>
          <p:nvPr/>
        </p:nvSpPr>
        <p:spPr>
          <a:xfrm>
            <a:off x="3829882" y="4320209"/>
            <a:ext cx="74477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j-ea"/>
                <a:ea typeface="+mj-ea"/>
              </a:rPr>
              <a:t>レイアウトは、自由です。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製品・技術</a:t>
            </a:r>
            <a:r>
              <a:rPr kumimoji="1" lang="ja-JP" altLang="en-US" sz="1600" b="1">
                <a:latin typeface="+mj-ea"/>
                <a:ea typeface="+mj-ea"/>
              </a:rPr>
              <a:t>の特徴を</a:t>
            </a:r>
            <a:r>
              <a:rPr kumimoji="1" lang="en-US" altLang="ja-JP" sz="1600" b="1" u="sng" dirty="0">
                <a:latin typeface="+mj-ea"/>
                <a:ea typeface="+mj-ea"/>
              </a:rPr>
              <a:t>2</a:t>
            </a:r>
            <a:r>
              <a:rPr kumimoji="1" lang="ja-JP" altLang="en-US" sz="1600" b="1" u="sng" dirty="0">
                <a:latin typeface="+mj-ea"/>
                <a:ea typeface="+mj-ea"/>
              </a:rPr>
              <a:t>～</a:t>
            </a:r>
            <a:r>
              <a:rPr kumimoji="1" lang="en-US" altLang="ja-JP" sz="1600" b="1" u="sng" dirty="0">
                <a:latin typeface="+mj-ea"/>
                <a:ea typeface="+mj-ea"/>
              </a:rPr>
              <a:t>3</a:t>
            </a:r>
            <a:r>
              <a:rPr kumimoji="1" lang="ja-JP" altLang="en-US" sz="1600" b="1" u="sng" dirty="0">
                <a:latin typeface="+mj-ea"/>
                <a:ea typeface="+mj-ea"/>
              </a:rPr>
              <a:t>点</a:t>
            </a:r>
            <a:r>
              <a:rPr kumimoji="1" lang="ja-JP" altLang="en-US" sz="1600" b="1" dirty="0">
                <a:latin typeface="+mj-ea"/>
                <a:ea typeface="+mj-ea"/>
              </a:rPr>
              <a:t>に絞り、図表・写真等を用いて、本ページ（</a:t>
            </a:r>
            <a:r>
              <a:rPr kumimoji="1" lang="en-US" altLang="ja-JP" sz="1600" b="1" dirty="0">
                <a:latin typeface="+mj-ea"/>
                <a:ea typeface="+mj-ea"/>
              </a:rPr>
              <a:t>A3</a:t>
            </a:r>
            <a:r>
              <a:rPr kumimoji="1" lang="ja-JP" altLang="en-US" sz="1600" b="1" dirty="0">
                <a:latin typeface="+mj-ea"/>
                <a:ea typeface="+mj-ea"/>
              </a:rPr>
              <a:t>横、</a:t>
            </a:r>
            <a:r>
              <a:rPr kumimoji="1" lang="en-US" altLang="ja-JP" sz="1600" b="1" dirty="0">
                <a:latin typeface="+mj-ea"/>
                <a:ea typeface="+mj-ea"/>
              </a:rPr>
              <a:t>1</a:t>
            </a:r>
            <a:r>
              <a:rPr kumimoji="1" lang="ja-JP" altLang="en-US" sz="1600" b="1" dirty="0">
                <a:latin typeface="+mj-ea"/>
                <a:ea typeface="+mj-ea"/>
              </a:rPr>
              <a:t>ページ、黒色破線内）にまとめてください。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en-US" altLang="ja-JP" sz="1600" b="1" dirty="0">
                <a:latin typeface="+mj-ea"/>
                <a:ea typeface="+mj-ea"/>
              </a:rPr>
              <a:t>※</a:t>
            </a:r>
            <a:r>
              <a:rPr kumimoji="1" lang="ja-JP" altLang="en-US" sz="1600" b="1" dirty="0">
                <a:latin typeface="+mj-ea"/>
                <a:ea typeface="+mj-ea"/>
              </a:rPr>
              <a:t>応募要綱に「審査のポイント」が示されています。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審査のポイント：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・着眼点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・独創性、革新性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・将来性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・２０２７年国際園芸博覧会の開催趣旨と整合性　等</a:t>
            </a:r>
            <a:endParaRPr kumimoji="1" lang="en-US" altLang="ja-JP" sz="1600" b="1" dirty="0">
              <a:latin typeface="+mj-ea"/>
              <a:ea typeface="+mj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EB9883D-C6DE-6C09-AFD8-4462C6862A8E}"/>
              </a:ext>
            </a:extLst>
          </p:cNvPr>
          <p:cNvSpPr/>
          <p:nvPr/>
        </p:nvSpPr>
        <p:spPr>
          <a:xfrm>
            <a:off x="212033" y="444572"/>
            <a:ext cx="14683410" cy="9432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1461B0F-2607-0DA0-1F05-D5D991807D19}"/>
              </a:ext>
            </a:extLst>
          </p:cNvPr>
          <p:cNvSpPr txBox="1"/>
          <p:nvPr/>
        </p:nvSpPr>
        <p:spPr>
          <a:xfrm>
            <a:off x="106772" y="106018"/>
            <a:ext cx="840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+mj-ea"/>
                <a:ea typeface="+mj-ea"/>
              </a:rPr>
              <a:t>　本製品・技術の特徴は、以下の○点が挙げられる（黒色破線</a:t>
            </a:r>
            <a:r>
              <a:rPr kumimoji="1" lang="en-US" altLang="ja-JP" sz="1400" b="1" dirty="0">
                <a:latin typeface="+mj-ea"/>
                <a:ea typeface="+mj-ea"/>
              </a:rPr>
              <a:t>[262.0×407.9]</a:t>
            </a:r>
            <a:r>
              <a:rPr kumimoji="1" lang="ja-JP" altLang="en-US" sz="1400" b="1" dirty="0">
                <a:latin typeface="+mj-ea"/>
                <a:ea typeface="+mj-ea"/>
              </a:rPr>
              <a:t>内に収めてください）。</a:t>
            </a:r>
            <a:endParaRPr kumimoji="1" lang="en-US" altLang="ja-JP" sz="1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4351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F0C5749-2EA2-B4C8-20ED-242944384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07345"/>
              </p:ext>
            </p:extLst>
          </p:nvPr>
        </p:nvGraphicFramePr>
        <p:xfrm>
          <a:off x="225286" y="172278"/>
          <a:ext cx="14696664" cy="97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888">
                  <a:extLst>
                    <a:ext uri="{9D8B030D-6E8A-4147-A177-3AD203B41FA5}">
                      <a16:colId xmlns:a16="http://schemas.microsoft.com/office/drawing/2014/main" val="1465205501"/>
                    </a:ext>
                  </a:extLst>
                </a:gridCol>
                <a:gridCol w="2449444">
                  <a:extLst>
                    <a:ext uri="{9D8B030D-6E8A-4147-A177-3AD203B41FA5}">
                      <a16:colId xmlns:a16="http://schemas.microsoft.com/office/drawing/2014/main" val="2796890942"/>
                    </a:ext>
                  </a:extLst>
                </a:gridCol>
                <a:gridCol w="4898888">
                  <a:extLst>
                    <a:ext uri="{9D8B030D-6E8A-4147-A177-3AD203B41FA5}">
                      <a16:colId xmlns:a16="http://schemas.microsoft.com/office/drawing/2014/main" val="4007763394"/>
                    </a:ext>
                  </a:extLst>
                </a:gridCol>
                <a:gridCol w="2449444">
                  <a:extLst>
                    <a:ext uri="{9D8B030D-6E8A-4147-A177-3AD203B41FA5}">
                      <a16:colId xmlns:a16="http://schemas.microsoft.com/office/drawing/2014/main" val="2548490959"/>
                    </a:ext>
                  </a:extLst>
                </a:gridCol>
              </a:tblGrid>
              <a:tr h="360000">
                <a:tc gridSpan="4">
                  <a:txBody>
                    <a:bodyPr/>
                    <a:lstStyle/>
                    <a:p>
                      <a:r>
                        <a:rPr kumimoji="1" lang="ja-JP" altLang="en-US" sz="24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写真（各</a:t>
                      </a:r>
                      <a:r>
                        <a:rPr kumimoji="1" lang="en-US" altLang="ja-JP" sz="24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1</a:t>
                      </a:r>
                      <a:r>
                        <a:rPr kumimoji="1" lang="ja-JP" altLang="en-US" sz="24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枚、計</a:t>
                      </a:r>
                      <a:r>
                        <a:rPr kumimoji="1" lang="en-US" altLang="ja-JP" sz="24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6</a:t>
                      </a:r>
                      <a:r>
                        <a:rPr kumimoji="1" lang="ja-JP" altLang="en-US" sz="24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枚）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9496376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応募製品・技術の状況がわかる図（ポンチ絵）、写真を貼ってください。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別途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JEPG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○図（ポンチ絵）、写真の説明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応募製品・技術の状況がわかる図（ポンチ絵）、写真を貼ってください。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別途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JEPG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○図（ポンチ絵）、写真の説明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250645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応募製品・技術の状況がわかる図（ポンチ絵）、写真を貼ってください。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別途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JEPG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○図（ポンチ絵）、写真の説明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応募製品・技術の状況がわかる図（ポンチ絵）、写真を貼ってください。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別途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JEPG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○図（ポンチ絵）、写真の説明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461661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応募製品・技術の状況がわかる図（ポンチ絵）、写真を貼ってください。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別途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JEPG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○図（ポンチ絵）、写真の説明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応募製品・技術の状況がわかる図（ポンチ絵）、写真を貼ってください。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別途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JEPG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○図（ポンチ絵）、写真の説明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0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14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376</TotalTime>
  <Words>537</Words>
  <Application>Microsoft Office PowerPoint</Application>
  <PresentationFormat>ユーザー設定</PresentationFormat>
  <Paragraphs>73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kikuchi</dc:creator>
  <cp:lastModifiedBy>kikuchi@urbangreen.or.jp</cp:lastModifiedBy>
  <cp:revision>30</cp:revision>
  <cp:lastPrinted>2024-04-08T07:03:12Z</cp:lastPrinted>
  <dcterms:created xsi:type="dcterms:W3CDTF">2024-02-27T11:04:15Z</dcterms:created>
  <dcterms:modified xsi:type="dcterms:W3CDTF">2025-02-19T09:32:33Z</dcterms:modified>
</cp:coreProperties>
</file>