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76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p9GnzJ1q7zRsyEqw3Mrl8DyY8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3D10D07-D613-45ED-BED9-542AF78EDD56}">
  <a:tblStyle styleId="{03D10D07-D613-45ED-BED9-542AF78EDD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6" y="522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30284" y="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30284" y="13647861"/>
            <a:ext cx="4306737" cy="72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2725" tIns="66350" rIns="132725" bIns="663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994399" y="6914580"/>
            <a:ext cx="7950543" cy="5656965"/>
          </a:xfrm>
          <a:prstGeom prst="rect">
            <a:avLst/>
          </a:prstGeom>
        </p:spPr>
        <p:txBody>
          <a:bodyPr spcFirstLastPara="1" wrap="square" lIns="132725" tIns="66350" rIns="132725" bIns="663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7050"/>
            <a:ext cx="6859588" cy="48498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4167747" y="-282091"/>
            <a:ext cx="6783857" cy="1304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919432" y="3469593"/>
            <a:ext cx="9060817" cy="326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304717" y="303980"/>
            <a:ext cx="9060817" cy="959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lvl="1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/>
            </a:lvl2pPr>
            <a:lvl3pPr lvl="2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lvl="3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4pPr>
            <a:lvl5pPr lvl="4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5pPr>
            <a:lvl6pPr lvl="5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6pPr>
            <a:lvl7pPr lvl="6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7pPr>
            <a:lvl8pPr lvl="7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8pPr>
            <a:lvl9pPr lvl="8" algn="ctr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031582" y="2665532"/>
            <a:ext cx="1304044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4"/>
              <a:buFont typeface="Calibri"/>
              <a:buNone/>
              <a:defRPr sz="935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1031582" y="7155103"/>
            <a:ext cx="1304044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118"/>
              <a:buNone/>
              <a:defRPr sz="3118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806"/>
              <a:buNone/>
              <a:defRPr sz="2806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2494"/>
              <a:buNone/>
              <a:defRPr sz="249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1039455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7654171" y="2846200"/>
            <a:ext cx="642572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1041425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1041426" y="3905482"/>
            <a:ext cx="63961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7654172" y="2620980"/>
            <a:ext cx="6427693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None/>
              <a:defRPr sz="3118" b="1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 b="1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7654172" y="3905482"/>
            <a:ext cx="6427693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45401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Char char="•"/>
              <a:defRPr sz="4989"/>
            </a:lvl1pPr>
            <a:lvl2pPr marL="914400" lvl="1" indent="-50577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Char char="•"/>
              <a:defRPr sz="4365"/>
            </a:lvl2pPr>
            <a:lvl3pPr marL="1371600" lvl="2" indent="-466217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Char char="•"/>
              <a:defRPr sz="3741"/>
            </a:lvl3pPr>
            <a:lvl4pPr marL="1828800" lvl="3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4pPr>
            <a:lvl5pPr marL="2286000" lvl="4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5pPr>
            <a:lvl6pPr marL="2743200" lvl="5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6pPr>
            <a:lvl7pPr marL="3200400" lvl="6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7pPr>
            <a:lvl8pPr marL="3657600" lvl="7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8pPr>
            <a:lvl9pPr marL="4114800" lvl="8" indent="-426592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Char char="•"/>
              <a:defRPr sz="3118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89"/>
              <a:buFont typeface="Calibri"/>
              <a:buNone/>
              <a:defRPr sz="498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6427693" y="1539425"/>
            <a:ext cx="7654171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989"/>
              <a:buFont typeface="Arial"/>
              <a:buNone/>
              <a:defRPr sz="49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None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041425" y="3207544"/>
            <a:ext cx="4876384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494"/>
              <a:buNone/>
              <a:defRPr sz="2494"/>
            </a:lvl1pPr>
            <a:lvl2pPr marL="914400" lvl="1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183"/>
              <a:buNone/>
              <a:defRPr sz="2183"/>
            </a:lvl2pPr>
            <a:lvl3pPr marL="1371600" lvl="2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871"/>
              <a:buNone/>
              <a:defRPr sz="1870"/>
            </a:lvl3pPr>
            <a:lvl4pPr marL="1828800" lvl="3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4pPr>
            <a:lvl5pPr marL="2286000" lvl="4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5pPr>
            <a:lvl6pPr marL="2743200" lvl="5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6pPr>
            <a:lvl7pPr marL="3200400" lvl="6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7pPr>
            <a:lvl8pPr marL="3657600" lvl="7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8pPr>
            <a:lvl9pPr marL="4114800" lvl="8" indent="-228600" algn="l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1559"/>
              <a:buNone/>
              <a:defRPr sz="1559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4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60"/>
              <a:buFont typeface="Calibri"/>
              <a:buNone/>
              <a:defRPr sz="6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1039456" y="2846200"/>
            <a:ext cx="1304044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05777" algn="l" rtl="0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4365"/>
              <a:buFont typeface="Arial"/>
              <a:buChar char="•"/>
              <a:defRPr sz="43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6217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742"/>
              <a:buFont typeface="Arial"/>
              <a:buChar char="•"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781" algn="l" rtl="0">
              <a:lnSpc>
                <a:spcPct val="9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2806"/>
              <a:buFont typeface="Arial"/>
              <a:buChar char="•"/>
              <a:defRPr sz="28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7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oogle Shape;93;p1">
            <a:extLst>
              <a:ext uri="{FF2B5EF4-FFF2-40B4-BE49-F238E27FC236}">
                <a16:creationId xmlns:a16="http://schemas.microsoft.com/office/drawing/2014/main" id="{7AAAFF06-1ADB-3A71-3610-D21E2B5F2669}"/>
              </a:ext>
            </a:extLst>
          </p:cNvPr>
          <p:cNvCxnSpPr/>
          <p:nvPr/>
        </p:nvCxnSpPr>
        <p:spPr>
          <a:xfrm>
            <a:off x="-200970" y="1713134"/>
            <a:ext cx="15479395" cy="0"/>
          </a:xfrm>
          <a:prstGeom prst="straightConnector1">
            <a:avLst/>
          </a:prstGeom>
          <a:noFill/>
          <a:ln w="57150" cap="flat" cmpd="sng">
            <a:solidFill>
              <a:srgbClr val="2F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90;p1">
            <a:extLst>
              <a:ext uri="{FF2B5EF4-FFF2-40B4-BE49-F238E27FC236}">
                <a16:creationId xmlns:a16="http://schemas.microsoft.com/office/drawing/2014/main" id="{9C36C093-C897-9604-3A45-391F21D1006F}"/>
              </a:ext>
            </a:extLst>
          </p:cNvPr>
          <p:cNvSpPr/>
          <p:nvPr/>
        </p:nvSpPr>
        <p:spPr>
          <a:xfrm>
            <a:off x="-173435" y="130676"/>
            <a:ext cx="15479395" cy="1295400"/>
          </a:xfrm>
          <a:prstGeom prst="rect">
            <a:avLst/>
          </a:prstGeom>
          <a:gradFill>
            <a:gsLst>
              <a:gs pos="0">
                <a:srgbClr val="2F75B5"/>
              </a:gs>
              <a:gs pos="100000">
                <a:schemeClr val="lt1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ja-JP" altLang="en-US"/>
          </a:p>
        </p:txBody>
      </p:sp>
      <p:sp>
        <p:nvSpPr>
          <p:cNvPr id="91" name="Google Shape;91;p1"/>
          <p:cNvSpPr txBox="1"/>
          <p:nvPr/>
        </p:nvSpPr>
        <p:spPr>
          <a:xfrm>
            <a:off x="880846" y="248985"/>
            <a:ext cx="1334852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様式-3　屋上緑化部門審査資料</a:t>
            </a:r>
            <a:endParaRPr sz="7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0508342" y="1451850"/>
            <a:ext cx="431400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202</a:t>
            </a:r>
            <a:r>
              <a:rPr lang="en-US" altLang="ja-JP" b="1" i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3</a:t>
            </a:r>
            <a:r>
              <a:rPr lang="ja-JP"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年度　第</a:t>
            </a:r>
            <a:r>
              <a:rPr lang="ja-JP" b="1" i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2</a:t>
            </a:r>
            <a:r>
              <a:rPr lang="en-US" altLang="ja-JP" b="1" i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2</a:t>
            </a:r>
            <a:r>
              <a:rPr lang="ja-JP"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回　屋上・壁面緑化技術コンクール</a:t>
            </a:r>
            <a:endParaRPr sz="1400" b="1" i="1" u="none" strike="noStrike" cap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1" u="none" strike="noStrike" cap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公益財団法人　都市緑化機構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633503" y="1713134"/>
            <a:ext cx="692617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特定テーマ部門</a:t>
            </a:r>
            <a:r>
              <a:rPr lang="ja-JP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</a:t>
            </a:r>
            <a:r>
              <a:rPr lang="ja-JP" altLang="en-US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（技術名称をご記入ください）</a:t>
            </a:r>
            <a:endParaRPr sz="18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製品・技術</a:t>
            </a:r>
            <a:r>
              <a:rPr lang="ja-JP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の概要</a:t>
            </a:r>
            <a:endParaRPr sz="18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41330" y="2546985"/>
            <a:ext cx="6473870" cy="339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製品・技術</a:t>
            </a: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の概要をMS明朝12pt　450字程度でまとめてください）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633503" y="6923309"/>
            <a:ext cx="111440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18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諸元</a:t>
            </a:r>
            <a:endParaRPr sz="18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745469" y="7340394"/>
            <a:ext cx="6483600" cy="24300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 fontAlgn="base" hangingPunct="0">
              <a:lnSpc>
                <a:spcPts val="1300"/>
              </a:lnSpc>
              <a:tabLst>
                <a:tab pos="228600" algn="l"/>
              </a:tabLst>
            </a:pP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＊　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下記の項目　全て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MS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ゴシック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10.5pt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fontAlgn="base" hangingPunct="0">
              <a:lnSpc>
                <a:spcPts val="1300"/>
              </a:lnSpc>
              <a:tabLst>
                <a:tab pos="228600" algn="l"/>
              </a:tabLst>
            </a:pP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＊　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数字は全て半角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fontAlgn="base" hangingPunct="0">
              <a:lnSpc>
                <a:spcPts val="1300"/>
              </a:lnSpc>
              <a:tabLst>
                <a:tab pos="228600" algn="l"/>
              </a:tabLst>
            </a:pP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＊　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年月日は西暦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[YYYY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MM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DD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]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名称</a:t>
            </a: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応募作品名称）</a:t>
            </a:r>
            <a:endParaRPr lang="en-US" altLang="ja-JP" sz="1050" kern="100" dirty="0">
              <a:effectLst/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応募者：（様式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-1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に記入された企業名すべて）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キーワード（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語）</a:t>
            </a:r>
            <a:r>
              <a:rPr lang="zh-TW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製品・技術の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URL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: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販売・提供開始</a:t>
            </a:r>
            <a:r>
              <a:rPr lang="zh-TW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時期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 </a:t>
            </a:r>
            <a:r>
              <a:rPr lang="zh-TW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：○</a:t>
            </a: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○○○</a:t>
            </a:r>
            <a:r>
              <a:rPr lang="zh-TW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年○月○日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685165" indent="-685165" algn="just">
              <a:lnSpc>
                <a:spcPts val="1300"/>
              </a:lnSpc>
            </a:pPr>
            <a:r>
              <a:rPr lang="en-US" altLang="ja-JP" sz="1050" kern="100" dirty="0">
                <a:effectLst/>
                <a:latin typeface="ＭＳ ゴシック" panose="020B0609070205080204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685165" indent="-685165" algn="just">
              <a:lnSpc>
                <a:spcPts val="1300"/>
              </a:lnSpc>
            </a:pP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販売・提供価格（単価）：</a:t>
            </a:r>
            <a:endParaRPr lang="en-US" altLang="ja-JP" sz="1050" kern="100" dirty="0">
              <a:effectLst/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685165" indent="-685165" algn="just">
              <a:lnSpc>
                <a:spcPts val="1300"/>
              </a:lnSpc>
            </a:pP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037372" y="2577499"/>
            <a:ext cx="6192000" cy="31752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8549886" y="3149579"/>
            <a:ext cx="4852610" cy="52318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ja-JP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製品・技術の全体もしくは実装事例がわかる写真を１～２枚挿入してください</a:t>
            </a:r>
            <a:endParaRPr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8074696" y="5777124"/>
            <a:ext cx="6192000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■全景</a:t>
            </a:r>
            <a:endParaRPr sz="105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037372" y="6355128"/>
            <a:ext cx="6192000" cy="31752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037373" y="9549127"/>
            <a:ext cx="6192000" cy="25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105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図面（平面図、立面図、断面図）</a:t>
            </a:r>
            <a:endParaRPr sz="105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8393413" y="7688073"/>
            <a:ext cx="5391219" cy="523180"/>
          </a:xfrm>
          <a:prstGeom prst="rect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応募作品の平面図を挿入してください</a:t>
            </a:r>
            <a:endParaRPr sz="14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400" dirty="0">
                <a:solidFill>
                  <a:srgbClr val="FF0000"/>
                </a:solidFill>
                <a:latin typeface="MS Mincho"/>
                <a:ea typeface="MS Mincho"/>
                <a:cs typeface="MS Mincho"/>
                <a:sym typeface="MS Mincho"/>
              </a:rPr>
              <a:t>（平面図、立面図、断面図）</a:t>
            </a:r>
            <a:endParaRPr sz="1400" dirty="0">
              <a:solidFill>
                <a:srgbClr val="FF0000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/>
        </p:nvSpPr>
        <p:spPr>
          <a:xfrm>
            <a:off x="740228" y="482600"/>
            <a:ext cx="674287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応募製品・技術の概要</a:t>
            </a:r>
            <a:endParaRPr dirty="0"/>
          </a:p>
        </p:txBody>
      </p:sp>
      <p:sp>
        <p:nvSpPr>
          <p:cNvPr id="111" name="Google Shape;111;p2"/>
          <p:cNvSpPr txBox="1"/>
          <p:nvPr/>
        </p:nvSpPr>
        <p:spPr>
          <a:xfrm>
            <a:off x="943427" y="830947"/>
            <a:ext cx="603242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ここで、導入された特徴的な技術は、</a:t>
            </a: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以下の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●点が挙げられる。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759535" y="1334302"/>
            <a:ext cx="62536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①●●●●●（MSゴシック20）</a:t>
            </a:r>
            <a:endParaRPr sz="20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759535" y="1734413"/>
            <a:ext cx="6381875" cy="8194011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＊フォントは、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明朝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12pt</a:t>
            </a: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＊図表や写真を適宜入れて、わかりやすくご説明ください。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＊図表、写真の表題は、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ゴシック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10.5pt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の太字としてください。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</a:t>
            </a:r>
            <a:endParaRPr dirty="0"/>
          </a:p>
        </p:txBody>
      </p:sp>
      <p:sp>
        <p:nvSpPr>
          <p:cNvPr id="115" name="Google Shape;115;p2"/>
          <p:cNvSpPr txBox="1"/>
          <p:nvPr/>
        </p:nvSpPr>
        <p:spPr>
          <a:xfrm>
            <a:off x="7712529" y="482600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②●●●●●（MSゴシック20）</a:t>
            </a:r>
            <a:endParaRPr sz="20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1238249" y="6364642"/>
            <a:ext cx="5475600" cy="2566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 dirty="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 dirty="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8002817" y="896045"/>
            <a:ext cx="6547841" cy="3560838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技術的な特徴をご説明ください。</a:t>
            </a: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）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＊フォントは、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明朝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12pt</a:t>
            </a: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＊図表や写真を適宜入れて、わかりやすくご説明ください。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＊図表、写真の表題は、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ゴシック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10.5pt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の太字としてください。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8454314" y="2239590"/>
            <a:ext cx="5905501" cy="168097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 b="1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■表題（MSゴシック10.5）</a:t>
            </a:r>
            <a:endParaRPr sz="1050" b="1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7712529" y="4778375"/>
            <a:ext cx="638187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③●●●●●（MSゴシック20）</a:t>
            </a:r>
            <a:endParaRPr sz="20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8002817" y="5277545"/>
            <a:ext cx="6547841" cy="4650879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（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技術的な特徴をご説明ください。</a:t>
            </a:r>
            <a:r>
              <a:rPr lang="ja-JP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）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＊フォントは、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明朝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12pt</a:t>
            </a: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＊図表や写真を適宜入れて、わかりやすくご説明ください。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＊図表、写真の表題は、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MS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ゴシック</a:t>
            </a:r>
            <a:r>
              <a:rPr lang="en-US" alt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10.5pt</a:t>
            </a:r>
            <a:r>
              <a:rPr lang="ja-JP" altLang="en-US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の太字としてください。</a:t>
            </a:r>
            <a:endParaRPr lang="en-US" altLang="ja-JP"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dirty="0"/>
          </a:p>
          <a:p>
            <a:pPr marL="0" marR="0" lvl="0" indent="0" algn="just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○○○○○○○○○○○○○○○○○○○○○○○○○○○○○○○○○○○○○○○○○○</a:t>
            </a:r>
            <a:endParaRPr sz="1200" dirty="0">
              <a:solidFill>
                <a:schemeClr val="dk1"/>
              </a:solidFill>
              <a:latin typeface="MS Mincho"/>
              <a:ea typeface="MS Mincho"/>
              <a:cs typeface="MS Mincho"/>
              <a:sym typeface="MS Mincho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5361568" y="6425852"/>
            <a:ext cx="6185492" cy="3853392"/>
          </a:xfrm>
          <a:prstGeom prst="ellipse">
            <a:avLst/>
          </a:prstGeom>
          <a:solidFill>
            <a:srgbClr val="FFFFCC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応募製品・技術について、次の項目（見出し）から２～３点に絞って、図表・写真を用いて、本ページ（</a:t>
            </a:r>
            <a:r>
              <a:rPr lang="en-US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ページ）の中にまとめてください。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・応募要綱に「審査のポイント」が示されています。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・「プレゼンテーション」も審査のポイントです。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ＭＳ 明朝" panose="02020609040205080304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項目：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・新規性・創造性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・考案（開発）の経緯、提供の目的、意義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・ビジネススキーム（応募製品・技術の生産・販売体制、全体像）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・市場性</a:t>
            </a:r>
            <a:endParaRPr lang="ja-JP" alt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3"/>
          <p:cNvGraphicFramePr/>
          <p:nvPr>
            <p:extLst>
              <p:ext uri="{D42A27DB-BD31-4B8C-83A1-F6EECF244321}">
                <p14:modId xmlns:p14="http://schemas.microsoft.com/office/powerpoint/2010/main" val="1257292837"/>
              </p:ext>
            </p:extLst>
          </p:nvPr>
        </p:nvGraphicFramePr>
        <p:xfrm>
          <a:off x="7693479" y="115994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{03D10D07-D613-45ED-BED9-542AF78EDD56}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1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1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dk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1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  <a:endParaRPr kumimoji="0" lang="ja-JP" altLang="en-US" sz="1051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0" name="Google Shape;130;p3"/>
          <p:cNvSpPr txBox="1"/>
          <p:nvPr/>
        </p:nvSpPr>
        <p:spPr>
          <a:xfrm>
            <a:off x="349704" y="482600"/>
            <a:ext cx="705982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■</a:t>
            </a:r>
            <a:r>
              <a:rPr lang="ja-JP" altLang="en-US" sz="2000" b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図（概念図や構造図等）</a:t>
            </a:r>
            <a:r>
              <a:rPr lang="ja-JP" altLang="en-US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、写真</a:t>
            </a:r>
            <a:endParaRPr dirty="0"/>
          </a:p>
        </p:txBody>
      </p:sp>
      <p:graphicFrame>
        <p:nvGraphicFramePr>
          <p:cNvPr id="131" name="Google Shape;131;p3"/>
          <p:cNvGraphicFramePr/>
          <p:nvPr>
            <p:extLst>
              <p:ext uri="{D42A27DB-BD31-4B8C-83A1-F6EECF244321}">
                <p14:modId xmlns:p14="http://schemas.microsoft.com/office/powerpoint/2010/main" val="165662525"/>
              </p:ext>
            </p:extLst>
          </p:nvPr>
        </p:nvGraphicFramePr>
        <p:xfrm>
          <a:off x="330654" y="1178996"/>
          <a:ext cx="7078875" cy="8640000"/>
        </p:xfrm>
        <a:graphic>
          <a:graphicData uri="http://schemas.openxmlformats.org/drawingml/2006/table">
            <a:tbl>
              <a:tblPr firstRow="1" bandRow="1">
                <a:noFill/>
                <a:tableStyleId>{03D10D07-D613-45ED-BED9-542AF78EDD56}</a:tableStyleId>
              </a:tblPr>
              <a:tblGrid>
                <a:gridCol w="48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1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endParaRPr lang="en-US" altLang="ja-JP" sz="900" kern="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ＭＳ ゴシック" panose="020B0609070205080204" pitchFamily="49" charset="-128"/>
                        <a:cs typeface="ＭＳゴシック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ja-JP" altLang="en-US" sz="1051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tx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tx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dirty="0">
                        <a:solidFill>
                          <a:schemeClr val="tx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応募製品・技術の状況が分かる図（ポンチ絵）、写真を貼って下さい。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ja-JP" altLang="ja-JP" sz="900" kern="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ゴシック"/>
                        </a:rPr>
                        <a:t>写真のサイズは、標準版（光沢、縁なし）でお願いします。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90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 ※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別途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JEPG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游明朝" panose="02020400000000000000" pitchFamily="18" charset="-128"/>
                          <a:cs typeface="ＭＳゴシック"/>
                        </a:rPr>
                        <a:t>ファイルのご提出も併せてお願いいたします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51" b="0" dirty="0">
                          <a:solidFill>
                            <a:schemeClr val="tx1"/>
                          </a:solidFill>
                          <a:latin typeface="MS Gothic"/>
                          <a:ea typeface="MS Gothic"/>
                          <a:cs typeface="MS Gothic"/>
                          <a:sym typeface="MS Gothic"/>
                        </a:rPr>
                        <a:t>○図（ポンチ絵）、写真の説明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1" b="0" dirty="0">
                        <a:solidFill>
                          <a:schemeClr val="tx1"/>
                        </a:solidFill>
                        <a:latin typeface="MS Gothic"/>
                        <a:ea typeface="MS Gothic"/>
                        <a:cs typeface="MS Gothic"/>
                        <a:sym typeface="MS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2303</Words>
  <Application>Microsoft Office PowerPoint</Application>
  <PresentationFormat>ユーザー設定</PresentationFormat>
  <Paragraphs>147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MS Gothic</vt:lpstr>
      <vt:lpstr>MS Gothic</vt:lpstr>
      <vt:lpstr>MS Mincho</vt:lpstr>
      <vt:lpstr>MS Mincho</vt:lpstr>
      <vt:lpstr>游明朝</vt:lpstr>
      <vt:lpstr>Arial</vt:lpstr>
      <vt:lpstr>Calibri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公益財団法人都市緑化機構</dc:creator>
  <cp:lastModifiedBy>kikuchi</cp:lastModifiedBy>
  <cp:revision>12</cp:revision>
  <dcterms:created xsi:type="dcterms:W3CDTF">2018-02-06T10:08:35Z</dcterms:created>
  <dcterms:modified xsi:type="dcterms:W3CDTF">2023-03-20T06:07:00Z</dcterms:modified>
</cp:coreProperties>
</file>