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p9GnzJ1q7zRsyEqw3Mrl8DyY8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D10D07-D613-45ED-BED9-542AF78EDD56}">
  <a:tblStyle styleId="{03D10D07-D613-45ED-BED9-542AF78EDD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70" y="78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30284" y="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4167747" y="-282091"/>
            <a:ext cx="6783857" cy="1304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919432" y="3469593"/>
            <a:ext cx="9060817" cy="326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304717" y="303980"/>
            <a:ext cx="9060817" cy="959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lvl="1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/>
            </a:lvl2pPr>
            <a:lvl3pPr lvl="2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lvl="3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4pPr>
            <a:lvl5pPr lvl="4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5pPr>
            <a:lvl6pPr lvl="5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6pPr>
            <a:lvl7pPr lvl="6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7pPr>
            <a:lvl8pPr lvl="7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8pPr>
            <a:lvl9pPr lvl="8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031582" y="2665532"/>
            <a:ext cx="1304044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1031582" y="7155103"/>
            <a:ext cx="1304044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118"/>
              <a:buNone/>
              <a:defRPr sz="311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806"/>
              <a:buNone/>
              <a:defRPr sz="2806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1039455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7654171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1041425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1041426" y="3905482"/>
            <a:ext cx="63961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7654172" y="2620980"/>
            <a:ext cx="64276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7654172" y="3905482"/>
            <a:ext cx="64276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45401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Char char="•"/>
              <a:defRPr sz="4989"/>
            </a:lvl1pPr>
            <a:lvl2pPr marL="914400" lvl="1" indent="-50577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Char char="•"/>
              <a:defRPr sz="4365"/>
            </a:lvl2pPr>
            <a:lvl3pPr marL="1371600" lvl="2" indent="-46621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3pPr>
            <a:lvl4pPr marL="1828800" lvl="3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4pPr>
            <a:lvl5pPr marL="2286000" lvl="4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5pPr>
            <a:lvl6pPr marL="2743200" lvl="5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6pPr>
            <a:lvl7pPr marL="3200400" lvl="6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7pPr>
            <a:lvl8pPr marL="3657600" lvl="7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8pPr>
            <a:lvl9pPr marL="4114800" lvl="8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60"/>
              <a:buFont typeface="Calibri"/>
              <a:buNone/>
              <a:defRPr sz="6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0577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Char char="•"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Char char="•"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-184893" y="178718"/>
            <a:ext cx="15480000" cy="1296000"/>
            <a:chOff x="-166256" y="498758"/>
            <a:chExt cx="15480000" cy="1296000"/>
          </a:xfrm>
        </p:grpSpPr>
        <p:sp>
          <p:nvSpPr>
            <p:cNvPr id="90" name="Google Shape;90;p1"/>
            <p:cNvSpPr/>
            <p:nvPr/>
          </p:nvSpPr>
          <p:spPr>
            <a:xfrm>
              <a:off x="-166256" y="498758"/>
              <a:ext cx="15480000" cy="1296000"/>
            </a:xfrm>
            <a:prstGeom prst="rect">
              <a:avLst/>
            </a:prstGeom>
            <a:gradFill>
              <a:gsLst>
                <a:gs pos="0">
                  <a:srgbClr val="953735"/>
                </a:gs>
                <a:gs pos="100000">
                  <a:schemeClr val="lt1"/>
                </a:gs>
              </a:gsLst>
              <a:lin ang="162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3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899483" y="569025"/>
              <a:ext cx="13348526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7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様式-3　屋上緑化部門審査資料</a:t>
              </a:r>
              <a:endPara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-184893" y="1451850"/>
            <a:ext cx="15480000" cy="523220"/>
            <a:chOff x="-184893" y="1771890"/>
            <a:chExt cx="15480000" cy="523220"/>
          </a:xfrm>
        </p:grpSpPr>
        <p:cxnSp>
          <p:nvCxnSpPr>
            <p:cNvPr id="93" name="Google Shape;93;p1"/>
            <p:cNvCxnSpPr/>
            <p:nvPr/>
          </p:nvCxnSpPr>
          <p:spPr>
            <a:xfrm>
              <a:off x="-184893" y="2036617"/>
              <a:ext cx="15480000" cy="0"/>
            </a:xfrm>
            <a:prstGeom prst="straightConnector1">
              <a:avLst/>
            </a:prstGeom>
            <a:noFill/>
            <a:ln w="57150" cap="flat" cmpd="sng">
              <a:solidFill>
                <a:srgbClr val="95373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4" name="Google Shape;94;p1"/>
            <p:cNvSpPr txBox="1"/>
            <p:nvPr/>
          </p:nvSpPr>
          <p:spPr>
            <a:xfrm>
              <a:off x="10508342" y="1771890"/>
              <a:ext cx="4314002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202</a:t>
              </a:r>
              <a:r>
                <a:rPr lang="en-US" alt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3</a:t>
              </a: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年度　第</a:t>
              </a:r>
              <a:r>
                <a:rPr 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</a:t>
              </a:r>
              <a:r>
                <a:rPr lang="en-US" alt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</a:t>
              </a: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回　屋上・壁面緑化技術コンクール</a:t>
              </a:r>
              <a:endParaRPr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公益財団法人　都市緑化機構</a:t>
              </a:r>
              <a:endParaRPr dirty="0"/>
            </a:p>
          </p:txBody>
        </p:sp>
      </p:grpSp>
      <p:sp>
        <p:nvSpPr>
          <p:cNvPr id="95" name="Google Shape;95;p1"/>
          <p:cNvSpPr txBox="1"/>
          <p:nvPr/>
        </p:nvSpPr>
        <p:spPr>
          <a:xfrm>
            <a:off x="633503" y="1713134"/>
            <a:ext cx="29738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■屋上緑化部門：作品名称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■作品の概要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41330" y="2546985"/>
            <a:ext cx="6473870" cy="339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450字程度でまとめてください）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33503" y="6923309"/>
            <a:ext cx="11144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■位置図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33503" y="7452360"/>
            <a:ext cx="3240000" cy="244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rPr>
              <a:t>使用する図面には、方位と縮尺（棒尺）を</a:t>
            </a:r>
            <a:endParaRPr sz="1050">
              <a:solidFill>
                <a:srgbClr val="FF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rPr>
              <a:t>必ず記入すること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4024403" y="7452360"/>
            <a:ext cx="3240000" cy="244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＊ 下記の項目　全てMSゴシック10.5pt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＊ 数字は全て半角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名称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：（応募作品名称）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応募者　　　　：（様式-1に記入された企業名すべて）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所在地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：○○県○○市/町○○　○-○-○</a:t>
            </a:r>
            <a:endParaRPr lang="en-US" altLang="ja-JP"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用途地域・地域地区：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敷地面積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建築面積　　　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応募作品</a:t>
            </a:r>
            <a:r>
              <a:rPr lang="ja-JP" sz="105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面積　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緑被面積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完成時期[西暦]：○○○○年○○月○○日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主な植栽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：（主な植栽植物の品種名）</a:t>
            </a:r>
            <a:endParaRPr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7804105" y="2556509"/>
            <a:ext cx="6473870" cy="3675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549886" y="3149579"/>
            <a:ext cx="4852610" cy="307777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応募作品の全体がわかる写真を１～２枚挿入してください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7810500" y="6242685"/>
            <a:ext cx="588623" cy="577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■全景</a:t>
            </a: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7804105" y="6823709"/>
            <a:ext cx="6472800" cy="316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7810500" y="10005060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■平面図</a:t>
            </a: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8393413" y="7688073"/>
            <a:ext cx="5391219" cy="738664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応募作品の平面図を挿入してください</a:t>
            </a:r>
            <a:endParaRPr sz="14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FF0000"/>
                </a:solidFill>
                <a:latin typeface="MS Mincho"/>
                <a:ea typeface="MS Mincho"/>
                <a:cs typeface="MS Mincho"/>
                <a:sym typeface="MS Mincho"/>
              </a:rPr>
              <a:t>※挿入する図面には、応募作品の区域を一点破線などで明記し、</a:t>
            </a:r>
            <a:endParaRPr sz="1400">
              <a:solidFill>
                <a:srgbClr val="FF0000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FF0000"/>
                </a:solidFill>
                <a:latin typeface="MS Mincho"/>
                <a:ea typeface="MS Mincho"/>
                <a:cs typeface="MS Mincho"/>
                <a:sym typeface="MS Mincho"/>
              </a:rPr>
              <a:t>方位と縮尺（棒尺）を必ず記入してください</a:t>
            </a:r>
            <a:endParaRPr sz="1400">
              <a:solidFill>
                <a:srgbClr val="FF0000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/>
        </p:nvSpPr>
        <p:spPr>
          <a:xfrm>
            <a:off x="740229" y="482600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■緑化技術の概要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943427" y="830947"/>
            <a:ext cx="603242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○○○○（応募作品名称を記入）○○における技術的な諸元は以下のとおりである。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graphicFrame>
        <p:nvGraphicFramePr>
          <p:cNvPr id="112" name="Google Shape;112;p2"/>
          <p:cNvGraphicFramePr/>
          <p:nvPr>
            <p:extLst>
              <p:ext uri="{D42A27DB-BD31-4B8C-83A1-F6EECF244321}">
                <p14:modId xmlns:p14="http://schemas.microsoft.com/office/powerpoint/2010/main" val="4191797770"/>
              </p:ext>
            </p:extLst>
          </p:nvPr>
        </p:nvGraphicFramePr>
        <p:xfrm>
          <a:off x="1039108" y="1154270"/>
          <a:ext cx="6444000" cy="1868400"/>
        </p:xfrm>
        <a:graphic>
          <a:graphicData uri="http://schemas.openxmlformats.org/drawingml/2006/table">
            <a:tbl>
              <a:tblPr firstRow="1" bandRow="1">
                <a:noFill/>
                <a:tableStyleId>{03D10D07-D613-45ED-BED9-542AF78EDD56}</a:tableStyleId>
              </a:tblPr>
              <a:tblGrid>
                <a:gridCol w="96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6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緑被</a:t>
                      </a: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面積</a:t>
                      </a:r>
                      <a:endParaRPr dirty="0"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○○○㎡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設計上の荷重条件</a:t>
                      </a:r>
                      <a:endParaRPr/>
                    </a:p>
                  </a:txBody>
                  <a:tcPr marL="18000" marR="18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○○○㎏/㎡</a:t>
                      </a:r>
                      <a:endParaRPr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階数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○○○階屋上（</a:t>
                      </a:r>
                      <a:r>
                        <a:rPr lang="ja-JP" altLang="en-US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審査対象となる</a:t>
                      </a: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緑化</a:t>
                      </a:r>
                      <a:r>
                        <a:rPr lang="ja-JP" altLang="en-US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施設</a:t>
                      </a: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の</a:t>
                      </a:r>
                      <a:r>
                        <a:rPr lang="ja-JP" altLang="en-US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階数</a:t>
                      </a: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）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実際の荷重</a:t>
                      </a:r>
                      <a:endParaRPr/>
                    </a:p>
                  </a:txBody>
                  <a:tcPr marL="18000" marR="18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○○○㎏/㎡</a:t>
                      </a:r>
                      <a:endParaRPr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土壌厚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○○～○○㎜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土壌の種類と名称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土壌の湿潤時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比重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植栽数量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高木：○○○本　中木：○○○本　低木：○○○本　地被：○○○㎡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潅水方法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" name="Google Shape;113;p2"/>
          <p:cNvSpPr txBox="1"/>
          <p:nvPr/>
        </p:nvSpPr>
        <p:spPr>
          <a:xfrm>
            <a:off x="740229" y="3610610"/>
            <a:ext cx="62536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①●●●●●（特徴的な緑化技術1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935267" y="4001195"/>
            <a:ext cx="6547841" cy="616803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7712529" y="482600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②●●●●●（特徴的な緑化技術２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943427" y="2955022"/>
            <a:ext cx="55707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ここで導入された技術のうち特徴的なものとして以下の３点があげられる。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1238249" y="7372350"/>
            <a:ext cx="5475600" cy="2566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595889" y="7976068"/>
            <a:ext cx="3820277" cy="415498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①の緑化技術に関する写真や図表を入れて自由にレイアウト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してください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8002817" y="896045"/>
            <a:ext cx="6547841" cy="3560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図表も入れてまとめてください）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8270422" y="1534357"/>
            <a:ext cx="5905501" cy="168097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9163064" y="2167095"/>
            <a:ext cx="4120215" cy="415498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②の緑化技術に関する写真や図表を入れて自由にレイアウト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してください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7712529" y="4778375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③●●●●●（特徴的な緑化技術３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8002817" y="5277545"/>
            <a:ext cx="6547841" cy="465087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図表も入れてまとめてください）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5773806" y="6118931"/>
            <a:ext cx="6185492" cy="3853392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作品に用いられている特長的な緑化技術２～３点を図表を含めて1,500字程度にまとめてください。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・応募要領の審査ポイントを踏まえて、まとめてください。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・プレゼンテーションも審査のポイントとなります。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緑化の技術例：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・植栽基盤（防水・防根・土壌等）の工夫や特色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・植物選定の工夫や特色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・資材・工法の工夫や特色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・美観・デザイン・都市景観形成上の工夫や特色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・維持管理技術の工夫や特色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・運営上の工夫や特色　　　　　　　　等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3"/>
          <p:cNvGraphicFramePr/>
          <p:nvPr>
            <p:extLst>
              <p:ext uri="{D42A27DB-BD31-4B8C-83A1-F6EECF244321}">
                <p14:modId xmlns:p14="http://schemas.microsoft.com/office/powerpoint/2010/main" val="3526835826"/>
              </p:ext>
            </p:extLst>
          </p:nvPr>
        </p:nvGraphicFramePr>
        <p:xfrm>
          <a:off x="7693479" y="115994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{03D10D07-D613-45ED-BED9-542AF78EDD56}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Gothic"/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Gothic"/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Gothic"/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0" name="Google Shape;130;p3"/>
          <p:cNvSpPr txBox="1"/>
          <p:nvPr/>
        </p:nvSpPr>
        <p:spPr>
          <a:xfrm>
            <a:off x="349704" y="482600"/>
            <a:ext cx="95891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■写真</a:t>
            </a:r>
            <a:endParaRPr/>
          </a:p>
        </p:txBody>
      </p:sp>
      <p:graphicFrame>
        <p:nvGraphicFramePr>
          <p:cNvPr id="131" name="Google Shape;131;p3"/>
          <p:cNvGraphicFramePr/>
          <p:nvPr>
            <p:extLst>
              <p:ext uri="{D42A27DB-BD31-4B8C-83A1-F6EECF244321}">
                <p14:modId xmlns:p14="http://schemas.microsoft.com/office/powerpoint/2010/main" val="4243000138"/>
              </p:ext>
            </p:extLst>
          </p:nvPr>
        </p:nvGraphicFramePr>
        <p:xfrm>
          <a:off x="330654" y="117899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{03D10D07-D613-45ED-BED9-542AF78EDD56}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Gothic"/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Gothic"/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4224</Words>
  <Application>Microsoft Office PowerPoint</Application>
  <PresentationFormat>ユーザー設定</PresentationFormat>
  <Paragraphs>270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MS Gothic</vt:lpstr>
      <vt:lpstr>MS Mincho</vt:lpstr>
      <vt:lpstr>Arial</vt:lpstr>
      <vt:lpstr>Calibri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公益財団法人都市緑化機構</dc:creator>
  <cp:lastModifiedBy>kamazawa</cp:lastModifiedBy>
  <cp:revision>8</cp:revision>
  <dcterms:created xsi:type="dcterms:W3CDTF">2018-02-06T10:08:35Z</dcterms:created>
  <dcterms:modified xsi:type="dcterms:W3CDTF">2023-02-16T10:25:25Z</dcterms:modified>
</cp:coreProperties>
</file>