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9939338" cy="143684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vXrmBqKJoJKV3Xaz1XpSP4ei8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85EABE-E86B-4A0F-8392-D83A9FED3270}">
  <a:tblStyle styleId="{7985EABE-E86B-4A0F-8392-D83A9FED327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2" y="-360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00" tIns="66350" rIns="132700" bIns="663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30286" y="2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00" tIns="66350" rIns="132700" bIns="663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4400" y="6914581"/>
            <a:ext cx="7950543" cy="565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00" tIns="66350" rIns="132700" bIns="663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13647863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00" tIns="66350" rIns="132700" bIns="663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30286" y="13647863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00" tIns="66350" rIns="132700" bIns="663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4400" y="6914581"/>
            <a:ext cx="7950543" cy="565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00" tIns="66350" rIns="132700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30286" y="13647863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00" tIns="66350" rIns="132700" bIns="663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4400" y="6914581"/>
            <a:ext cx="7950543" cy="5656965"/>
          </a:xfrm>
          <a:prstGeom prst="rect">
            <a:avLst/>
          </a:prstGeom>
        </p:spPr>
        <p:txBody>
          <a:bodyPr spcFirstLastPara="1" wrap="square" lIns="132700" tIns="66350" rIns="132700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994400" y="6914581"/>
            <a:ext cx="7950543" cy="5656965"/>
          </a:xfrm>
          <a:prstGeom prst="rect">
            <a:avLst/>
          </a:prstGeom>
        </p:spPr>
        <p:txBody>
          <a:bodyPr spcFirstLastPara="1" wrap="square" lIns="132700" tIns="66350" rIns="132700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4167747" y="-282091"/>
            <a:ext cx="6783857" cy="1304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919432" y="3469593"/>
            <a:ext cx="9060817" cy="326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304717" y="303980"/>
            <a:ext cx="9060817" cy="959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lvl="1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/>
            </a:lvl2pPr>
            <a:lvl3pPr lvl="2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lvl="3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4pPr>
            <a:lvl5pPr lvl="4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5pPr>
            <a:lvl6pPr lvl="5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6pPr>
            <a:lvl7pPr lvl="6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7pPr>
            <a:lvl8pPr lvl="7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8pPr>
            <a:lvl9pPr lvl="8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4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031582" y="2665532"/>
            <a:ext cx="1304044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1031582" y="7155103"/>
            <a:ext cx="1304044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118"/>
              <a:buNone/>
              <a:defRPr sz="3118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806"/>
              <a:buNone/>
              <a:defRPr sz="2806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1039455" y="2846200"/>
            <a:ext cx="642572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7654171" y="2846200"/>
            <a:ext cx="642572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1041425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1041426" y="3905482"/>
            <a:ext cx="6396193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7654172" y="2620980"/>
            <a:ext cx="6427693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7654172" y="3905482"/>
            <a:ext cx="6427693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45401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Char char="•"/>
              <a:defRPr sz="4989"/>
            </a:lvl1pPr>
            <a:lvl2pPr marL="914400" lvl="1" indent="-505777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Char char="•"/>
              <a:defRPr sz="4365"/>
            </a:lvl2pPr>
            <a:lvl3pPr marL="1371600" lvl="2" indent="-466217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3pPr>
            <a:lvl4pPr marL="1828800" lvl="3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4pPr>
            <a:lvl5pPr marL="2286000" lvl="4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5pPr>
            <a:lvl6pPr marL="2743200" lvl="5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6pPr>
            <a:lvl7pPr marL="3200400" lvl="6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7pPr>
            <a:lvl8pPr marL="3657600" lvl="7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8pPr>
            <a:lvl9pPr marL="4114800" lvl="8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60"/>
              <a:buFont typeface="Calibri"/>
              <a:buNone/>
              <a:defRPr sz="6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4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05777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Char char="•"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6621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Char char="•"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-184893" y="178718"/>
            <a:ext cx="15480000" cy="1296000"/>
            <a:chOff x="-166256" y="498758"/>
            <a:chExt cx="15480000" cy="1296000"/>
          </a:xfrm>
        </p:grpSpPr>
        <p:sp>
          <p:nvSpPr>
            <p:cNvPr id="90" name="Google Shape;90;p1"/>
            <p:cNvSpPr/>
            <p:nvPr/>
          </p:nvSpPr>
          <p:spPr>
            <a:xfrm>
              <a:off x="-166256" y="498758"/>
              <a:ext cx="15480000" cy="1296000"/>
            </a:xfrm>
            <a:prstGeom prst="rect">
              <a:avLst/>
            </a:prstGeom>
            <a:gradFill>
              <a:gsLst>
                <a:gs pos="0">
                  <a:srgbClr val="7030A0"/>
                </a:gs>
                <a:gs pos="100000">
                  <a:schemeClr val="lt1"/>
                </a:gs>
              </a:gsLst>
              <a:lin ang="162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3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514766" y="569025"/>
              <a:ext cx="14117967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7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様式-3　</a:t>
              </a:r>
              <a:r>
                <a:rPr lang="ja-JP" sz="6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壁面・特殊緑化部門審査資料</a:t>
              </a:r>
              <a:endPara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92;p1"/>
          <p:cNvGrpSpPr/>
          <p:nvPr/>
        </p:nvGrpSpPr>
        <p:grpSpPr>
          <a:xfrm>
            <a:off x="-184893" y="1441700"/>
            <a:ext cx="15480000" cy="523200"/>
            <a:chOff x="-184893" y="1761740"/>
            <a:chExt cx="15480000" cy="523200"/>
          </a:xfrm>
        </p:grpSpPr>
        <p:cxnSp>
          <p:nvCxnSpPr>
            <p:cNvPr id="93" name="Google Shape;93;p1"/>
            <p:cNvCxnSpPr/>
            <p:nvPr/>
          </p:nvCxnSpPr>
          <p:spPr>
            <a:xfrm>
              <a:off x="-184893" y="2036617"/>
              <a:ext cx="15480000" cy="0"/>
            </a:xfrm>
            <a:prstGeom prst="straightConnector1">
              <a:avLst/>
            </a:prstGeom>
            <a:noFill/>
            <a:ln w="57150" cap="flat" cmpd="sng">
              <a:solidFill>
                <a:srgbClr val="7030A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4" name="Google Shape;94;p1"/>
            <p:cNvSpPr txBox="1"/>
            <p:nvPr/>
          </p:nvSpPr>
          <p:spPr>
            <a:xfrm>
              <a:off x="10134600" y="1761740"/>
              <a:ext cx="49848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400" b="1" i="1" u="none" strike="noStrike" cap="none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202</a:t>
              </a:r>
              <a:r>
                <a:rPr lang="en-US" altLang="ja-JP" b="1" i="1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3</a:t>
              </a:r>
              <a:r>
                <a:rPr lang="ja-JP" sz="1400" b="1" i="1" u="none" strike="noStrike" cap="none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年度　第</a:t>
              </a:r>
              <a:r>
                <a:rPr lang="ja-JP" b="1" i="1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2</a:t>
              </a:r>
              <a:r>
                <a:rPr lang="en-US" altLang="ja-JP" b="1" i="1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2</a:t>
              </a:r>
              <a:r>
                <a:rPr lang="ja-JP" sz="1400" b="1" i="1" u="none" strike="noStrike" cap="none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回　屋上・壁面緑化技術コンクール</a:t>
              </a:r>
              <a:endParaRPr sz="1400" b="1" i="1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endParaRPr>
            </a:p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400" b="1" i="1" u="none" strike="noStrike" cap="none" dirty="0">
                  <a:solidFill>
                    <a:schemeClr val="dk1"/>
                  </a:solidFill>
                  <a:latin typeface="MS Gothic"/>
                  <a:ea typeface="MS Gothic"/>
                  <a:cs typeface="MS Gothic"/>
                  <a:sym typeface="MS Gothic"/>
                </a:rPr>
                <a:t>公益財団法人　都市緑化機構</a:t>
              </a:r>
              <a:endParaRPr dirty="0"/>
            </a:p>
          </p:txBody>
        </p:sp>
      </p:grpSp>
      <p:sp>
        <p:nvSpPr>
          <p:cNvPr id="95" name="Google Shape;95;p1"/>
          <p:cNvSpPr txBox="1"/>
          <p:nvPr/>
        </p:nvSpPr>
        <p:spPr>
          <a:xfrm>
            <a:off x="633503" y="1713134"/>
            <a:ext cx="367119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■壁面・特殊緑化部門：作品名称</a:t>
            </a:r>
            <a:endParaRPr sz="18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■作品の概要</a:t>
            </a:r>
            <a:endParaRPr sz="18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41330" y="2546985"/>
            <a:ext cx="6473870" cy="339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（作品の概要をMS明朝12pt　450字程度でまとめてください）</a:t>
            </a: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633503" y="6923309"/>
            <a:ext cx="11144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■位置図</a:t>
            </a:r>
            <a:endParaRPr sz="18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33503" y="7452360"/>
            <a:ext cx="3240000" cy="244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rPr>
              <a:t>使用する図面には、方位と縮尺（棒尺）を</a:t>
            </a:r>
            <a:endParaRPr sz="1050">
              <a:solidFill>
                <a:srgbClr val="FF0000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rPr>
              <a:t>必ず記入すること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4024403" y="7452360"/>
            <a:ext cx="3240000" cy="244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＊ 下記の項目　全てMSゴシック10.5pt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＊ 数字は全て半角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名称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：（応募作品名称）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応募者　　　　：（様式-1に記入した企業名すべて）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所在地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：○○県○○市/町○○　○-○-○</a:t>
            </a:r>
            <a:endParaRPr lang="en-US" altLang="ja-JP"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用途地域・地域地区：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敷地面積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：○○○㎡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応募作品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面積　：○○○㎡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緑被面積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：○○○㎡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完成時期[西暦]：○○○○年○○月○○日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主な植栽</a:t>
            </a:r>
            <a:r>
              <a:rPr lang="ja-JP" sz="1050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●●●</a:t>
            </a:r>
            <a:r>
              <a:rPr lang="ja-JP" sz="10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：（主な植栽植物の品種名）</a:t>
            </a:r>
            <a:endParaRPr dirty="0"/>
          </a:p>
        </p:txBody>
      </p:sp>
      <p:sp>
        <p:nvSpPr>
          <p:cNvPr id="100" name="Google Shape;100;p1"/>
          <p:cNvSpPr txBox="1"/>
          <p:nvPr/>
        </p:nvSpPr>
        <p:spPr>
          <a:xfrm>
            <a:off x="7804105" y="2556509"/>
            <a:ext cx="6473870" cy="3675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8549886" y="3149579"/>
            <a:ext cx="4852610" cy="307777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応募作品の全体がわかる写真を１～２枚挿入してください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7810500" y="6242685"/>
            <a:ext cx="588623" cy="577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■全景</a:t>
            </a:r>
            <a:endParaRPr sz="105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7804105" y="6823709"/>
            <a:ext cx="6472800" cy="316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7810500" y="10005060"/>
            <a:ext cx="723275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■立面図</a:t>
            </a:r>
            <a:endParaRPr sz="105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8338953" y="7890071"/>
            <a:ext cx="5391219" cy="738664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応募作品の立面図を挿入してください</a:t>
            </a:r>
            <a:endParaRPr sz="14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FF0000"/>
                </a:solidFill>
                <a:latin typeface="MS Mincho"/>
                <a:ea typeface="MS Mincho"/>
                <a:cs typeface="MS Mincho"/>
                <a:sym typeface="MS Mincho"/>
              </a:rPr>
              <a:t>※挿入する図面には、応募作品の区域を一点破線などで明記し、</a:t>
            </a:r>
            <a:endParaRPr sz="1400">
              <a:solidFill>
                <a:srgbClr val="FF0000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FF0000"/>
                </a:solidFill>
                <a:latin typeface="MS Mincho"/>
                <a:ea typeface="MS Mincho"/>
                <a:cs typeface="MS Mincho"/>
                <a:sym typeface="MS Mincho"/>
              </a:rPr>
              <a:t>方位と縮尺（棒尺）を必ず記入してください。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/>
        </p:nvSpPr>
        <p:spPr>
          <a:xfrm>
            <a:off x="740229" y="482600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■緑化技術の概要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943427" y="830947"/>
            <a:ext cx="603242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○○○○（応募作品名称を記入）○○における技術的な諸元は以下のとおりである。</a:t>
            </a: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graphicFrame>
        <p:nvGraphicFramePr>
          <p:cNvPr id="112" name="Google Shape;112;p2"/>
          <p:cNvGraphicFramePr/>
          <p:nvPr>
            <p:extLst>
              <p:ext uri="{D42A27DB-BD31-4B8C-83A1-F6EECF244321}">
                <p14:modId xmlns:p14="http://schemas.microsoft.com/office/powerpoint/2010/main" val="835807221"/>
              </p:ext>
            </p:extLst>
          </p:nvPr>
        </p:nvGraphicFramePr>
        <p:xfrm>
          <a:off x="1039108" y="1154270"/>
          <a:ext cx="6444000" cy="1788000"/>
        </p:xfrm>
        <a:graphic>
          <a:graphicData uri="http://schemas.openxmlformats.org/drawingml/2006/table">
            <a:tbl>
              <a:tblPr firstRow="1" bandRow="1">
                <a:noFill/>
                <a:tableStyleId>{7985EABE-E86B-4A0F-8392-D83A9FED3270}</a:tableStyleId>
              </a:tblPr>
              <a:tblGrid>
                <a:gridCol w="96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440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緑被</a:t>
                      </a: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面積</a:t>
                      </a:r>
                      <a:endParaRPr dirty="0"/>
                    </a:p>
                  </a:txBody>
                  <a:tcPr marL="36000" marR="36000" marT="36000" marB="3600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○○○㎡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設計上の荷重条件</a:t>
                      </a:r>
                      <a:endParaRPr/>
                    </a:p>
                  </a:txBody>
                  <a:tcPr marL="18000" marR="18000" marT="18000" marB="1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○○○㎏/㎡　＊数字は全て半角英数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実際の荷重</a:t>
                      </a:r>
                      <a:endParaRPr/>
                    </a:p>
                  </a:txBody>
                  <a:tcPr marL="18000" marR="18000" marT="18000" marB="1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○○○㎏/㎡</a:t>
                      </a:r>
                      <a:endParaRPr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土壌、植栽基盤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厚</a:t>
                      </a:r>
                      <a:endParaRPr/>
                    </a:p>
                  </a:txBody>
                  <a:tcPr marL="36000" marR="36000" marT="36000" marB="3600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○○～○○㎜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土壌、植栽基盤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の種類と名称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○○○○○○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土壌、植栽基盤の湿潤時比重</a:t>
                      </a:r>
                      <a:endParaRPr/>
                    </a:p>
                  </a:txBody>
                  <a:tcPr marL="36000" marR="36000" marT="36000" marB="36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植栽数量</a:t>
                      </a:r>
                      <a:endParaRPr/>
                    </a:p>
                  </a:txBody>
                  <a:tcPr marL="36000" marR="36000" marT="36000" marB="3600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高木：○○○本　中木：○○○本　低木：○○○本　地被：○○○㎡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潅水方法</a:t>
                      </a:r>
                      <a:endParaRPr/>
                    </a:p>
                  </a:txBody>
                  <a:tcPr marL="36000" marR="36000" marT="36000" marB="3600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○○○○○</a:t>
                      </a:r>
                      <a:endParaRPr dirty="0"/>
                    </a:p>
                  </a:txBody>
                  <a:tcPr marL="36000" marR="36000" marT="36000" marB="36000" anchor="ctr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" name="Google Shape;113;p2"/>
          <p:cNvSpPr txBox="1"/>
          <p:nvPr/>
        </p:nvSpPr>
        <p:spPr>
          <a:xfrm>
            <a:off x="740229" y="3610610"/>
            <a:ext cx="625363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①●●●●●（特徴的な緑化技術1　MSゴシック20）</a:t>
            </a:r>
            <a:endParaRPr sz="20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935267" y="4001195"/>
            <a:ext cx="6547841" cy="6168035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（作品の概要をMS明朝12pt）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</a:t>
            </a: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</a:t>
            </a:r>
            <a:endParaRPr dirty="0"/>
          </a:p>
        </p:txBody>
      </p:sp>
      <p:sp>
        <p:nvSpPr>
          <p:cNvPr id="115" name="Google Shape;115;p2"/>
          <p:cNvSpPr txBox="1"/>
          <p:nvPr/>
        </p:nvSpPr>
        <p:spPr>
          <a:xfrm>
            <a:off x="7712529" y="482600"/>
            <a:ext cx="63818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②●●●●●（特徴的な緑化技術２　MSゴシック20）</a:t>
            </a:r>
            <a:endParaRPr sz="20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943427" y="2955022"/>
            <a:ext cx="557075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ここで導入された技術のうち特徴的なものとして以下の３点があげられる。</a:t>
            </a: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1238249" y="7372350"/>
            <a:ext cx="5475600" cy="2566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■表題（MSゴシック10.5）</a:t>
            </a:r>
            <a:endParaRPr sz="1050" b="1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1595889" y="7976068"/>
            <a:ext cx="3820277" cy="415498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①の緑化技術に関する写真や図表を入れて自由にレイアウト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してください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8002817" y="896045"/>
            <a:ext cx="6547841" cy="3560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（作品の概要をMS明朝12pt　図表も入れてまとめてください）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8174741" y="1204202"/>
            <a:ext cx="5905501" cy="168097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■表題（MSゴシック10.5）</a:t>
            </a:r>
            <a:endParaRPr sz="1050" b="1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9067383" y="1764060"/>
            <a:ext cx="4120215" cy="415498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②の緑化技術に関する写真や図表を入れて自由にレイアウト</a:t>
            </a:r>
            <a:endParaRPr sz="105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してください</a:t>
            </a:r>
            <a:endParaRPr dirty="0"/>
          </a:p>
        </p:txBody>
      </p:sp>
      <p:sp>
        <p:nvSpPr>
          <p:cNvPr id="122" name="Google Shape;122;p2"/>
          <p:cNvSpPr txBox="1"/>
          <p:nvPr/>
        </p:nvSpPr>
        <p:spPr>
          <a:xfrm>
            <a:off x="7712529" y="4778375"/>
            <a:ext cx="63818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③●●●●●（特徴的な緑化技術３　MSゴシック20）</a:t>
            </a:r>
            <a:endParaRPr sz="2000" b="1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8002817" y="5277545"/>
            <a:ext cx="6547841" cy="465087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（作品の概要をMS明朝12pt　図表も入れてまとめてください）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5773806" y="6118931"/>
            <a:ext cx="6185492" cy="3853392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作品に用いられている特長的な緑化技術２～３点を図表を含めて1,500字程度にまとめてください。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・応募要領の審査ポイントを踏まえて、まとめてください。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・プレゼンテーションも審査のポイントとなります。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緑化の技術例：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・植栽基盤（防水・防根・土壌等）の工夫や特色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・植物選定の工夫や特色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・資材・工法の工夫や特色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・美観・デザイン・都市景観形成上の工夫や特色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・維持管理技術の工夫や特色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・運営上の工夫や特色　　　　　　　　等</a:t>
            </a:r>
            <a:endParaRPr sz="105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Google Shape;129;p3"/>
          <p:cNvGraphicFramePr/>
          <p:nvPr>
            <p:extLst>
              <p:ext uri="{D42A27DB-BD31-4B8C-83A1-F6EECF244321}">
                <p14:modId xmlns:p14="http://schemas.microsoft.com/office/powerpoint/2010/main" val="2831919605"/>
              </p:ext>
            </p:extLst>
          </p:nvPr>
        </p:nvGraphicFramePr>
        <p:xfrm>
          <a:off x="7693479" y="1159946"/>
          <a:ext cx="7078875" cy="8640000"/>
        </p:xfrm>
        <a:graphic>
          <a:graphicData uri="http://schemas.openxmlformats.org/drawingml/2006/table">
            <a:tbl>
              <a:tblPr firstRow="1" bandRow="1">
                <a:noFill/>
                <a:tableStyleId>{7985EABE-E86B-4A0F-8392-D83A9FED3270}</a:tableStyleId>
              </a:tblPr>
              <a:tblGrid>
                <a:gridCol w="48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0" name="Google Shape;130;p3"/>
          <p:cNvSpPr txBox="1"/>
          <p:nvPr/>
        </p:nvSpPr>
        <p:spPr>
          <a:xfrm>
            <a:off x="349704" y="482600"/>
            <a:ext cx="95891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■写真</a:t>
            </a:r>
            <a:endParaRPr/>
          </a:p>
        </p:txBody>
      </p:sp>
      <p:graphicFrame>
        <p:nvGraphicFramePr>
          <p:cNvPr id="131" name="Google Shape;131;p3"/>
          <p:cNvGraphicFramePr/>
          <p:nvPr>
            <p:extLst>
              <p:ext uri="{D42A27DB-BD31-4B8C-83A1-F6EECF244321}">
                <p14:modId xmlns:p14="http://schemas.microsoft.com/office/powerpoint/2010/main" val="615761110"/>
              </p:ext>
            </p:extLst>
          </p:nvPr>
        </p:nvGraphicFramePr>
        <p:xfrm>
          <a:off x="330654" y="1178996"/>
          <a:ext cx="7078875" cy="8640000"/>
        </p:xfrm>
        <a:graphic>
          <a:graphicData uri="http://schemas.openxmlformats.org/drawingml/2006/table">
            <a:tbl>
              <a:tblPr firstRow="1" bandRow="1">
                <a:noFill/>
                <a:tableStyleId>{7985EABE-E86B-4A0F-8392-D83A9FED3270}</a:tableStyleId>
              </a:tblPr>
              <a:tblGrid>
                <a:gridCol w="48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緑化施設全体及び、緑化の現況が分かるもの、樹木や地被植物で緑化された状況及び緑化の特色、緑化の技術や工夫などが分かるものを撮影し、その説明及び撮影年月日等を記入してください。</a:t>
                      </a:r>
                      <a:endParaRPr lang="en-US" altLang="ja-JP"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</a:t>
                      </a: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施工状況の写真はこの限りではありません。</a:t>
                      </a:r>
                      <a:endParaRPr lang="en-US" altLang="ja-JP"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全体状況、緑化の状況が分かる写真を貼ってください。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写真のサイズは、標準版（光沢、縁なし）でお願いします。</a:t>
                      </a: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緑化施設全体及び、緑化の現況が分かるもの、樹木や地被植物で緑化された状況及び緑化の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特色、緑化の技術や工夫などが分かるものを撮影し、その説明及び撮影年月日等を記入してください。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原則、応募日から直近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年以内に撮影したものとしますが、施工状況の写真はこの限りではありません。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少なくとも、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1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枚は当年度（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2023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年</a:t>
                      </a:r>
                      <a:r>
                        <a:rPr lang="en-US" altLang="ja-JP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4</a:t>
                      </a:r>
                      <a:r>
                        <a:rPr lang="ja-JP" altLang="en-US" sz="90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※別途JEPGファイルのご提出も併せてお願いいたします。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○撮影地点の位置と方角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○撮影時期（西暦）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　●●●●年●●月●●日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1" b="0" dirty="0">
                          <a:solidFill>
                            <a:schemeClr val="dk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○写真説明</a:t>
                      </a:r>
                      <a:endParaRPr sz="1051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4227</Words>
  <Application>Microsoft Office PowerPoint</Application>
  <PresentationFormat>ユーザー設定</PresentationFormat>
  <Paragraphs>268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MS Gothic</vt:lpstr>
      <vt:lpstr>MS Mincho</vt:lpstr>
      <vt:lpstr>Arial</vt:lpstr>
      <vt:lpstr>Calibri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公益財団法人都市緑化機構</dc:creator>
  <cp:lastModifiedBy>kikuchi</cp:lastModifiedBy>
  <cp:revision>8</cp:revision>
  <dcterms:created xsi:type="dcterms:W3CDTF">2018-02-06T10:08:35Z</dcterms:created>
  <dcterms:modified xsi:type="dcterms:W3CDTF">2023-03-20T03:03:24Z</dcterms:modified>
</cp:coreProperties>
</file>