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15119350" cy="10691813"/>
  <p:notesSz cx="9939338" cy="14368463"/>
  <p:defaultTextStyle>
    <a:defPPr>
      <a:defRPr lang="ja-JP"/>
    </a:defPPr>
    <a:lvl1pPr marL="0" algn="l" defTabSz="1238921" rtl="0" eaLnBrk="1" latinLnBrk="0" hangingPunct="1">
      <a:defRPr kumimoji="1" sz="2439" kern="1200">
        <a:solidFill>
          <a:schemeClr val="tx1"/>
        </a:solidFill>
        <a:latin typeface="+mn-lt"/>
        <a:ea typeface="+mn-ea"/>
        <a:cs typeface="+mn-cs"/>
      </a:defRPr>
    </a:lvl1pPr>
    <a:lvl2pPr marL="619460" algn="l" defTabSz="1238921" rtl="0" eaLnBrk="1" latinLnBrk="0" hangingPunct="1">
      <a:defRPr kumimoji="1" sz="2439" kern="1200">
        <a:solidFill>
          <a:schemeClr val="tx1"/>
        </a:solidFill>
        <a:latin typeface="+mn-lt"/>
        <a:ea typeface="+mn-ea"/>
        <a:cs typeface="+mn-cs"/>
      </a:defRPr>
    </a:lvl2pPr>
    <a:lvl3pPr marL="1238921" algn="l" defTabSz="1238921" rtl="0" eaLnBrk="1" latinLnBrk="0" hangingPunct="1">
      <a:defRPr kumimoji="1" sz="2439" kern="1200">
        <a:solidFill>
          <a:schemeClr val="tx1"/>
        </a:solidFill>
        <a:latin typeface="+mn-lt"/>
        <a:ea typeface="+mn-ea"/>
        <a:cs typeface="+mn-cs"/>
      </a:defRPr>
    </a:lvl3pPr>
    <a:lvl4pPr marL="1858381" algn="l" defTabSz="1238921" rtl="0" eaLnBrk="1" latinLnBrk="0" hangingPunct="1">
      <a:defRPr kumimoji="1" sz="2439" kern="1200">
        <a:solidFill>
          <a:schemeClr val="tx1"/>
        </a:solidFill>
        <a:latin typeface="+mn-lt"/>
        <a:ea typeface="+mn-ea"/>
        <a:cs typeface="+mn-cs"/>
      </a:defRPr>
    </a:lvl4pPr>
    <a:lvl5pPr marL="2477841" algn="l" defTabSz="1238921" rtl="0" eaLnBrk="1" latinLnBrk="0" hangingPunct="1">
      <a:defRPr kumimoji="1" sz="2439" kern="1200">
        <a:solidFill>
          <a:schemeClr val="tx1"/>
        </a:solidFill>
        <a:latin typeface="+mn-lt"/>
        <a:ea typeface="+mn-ea"/>
        <a:cs typeface="+mn-cs"/>
      </a:defRPr>
    </a:lvl5pPr>
    <a:lvl6pPr marL="3097301" algn="l" defTabSz="1238921" rtl="0" eaLnBrk="1" latinLnBrk="0" hangingPunct="1">
      <a:defRPr kumimoji="1" sz="2439" kern="1200">
        <a:solidFill>
          <a:schemeClr val="tx1"/>
        </a:solidFill>
        <a:latin typeface="+mn-lt"/>
        <a:ea typeface="+mn-ea"/>
        <a:cs typeface="+mn-cs"/>
      </a:defRPr>
    </a:lvl6pPr>
    <a:lvl7pPr marL="3716762" algn="l" defTabSz="1238921" rtl="0" eaLnBrk="1" latinLnBrk="0" hangingPunct="1">
      <a:defRPr kumimoji="1" sz="2439" kern="1200">
        <a:solidFill>
          <a:schemeClr val="tx1"/>
        </a:solidFill>
        <a:latin typeface="+mn-lt"/>
        <a:ea typeface="+mn-ea"/>
        <a:cs typeface="+mn-cs"/>
      </a:defRPr>
    </a:lvl7pPr>
    <a:lvl8pPr marL="4336222" algn="l" defTabSz="1238921" rtl="0" eaLnBrk="1" latinLnBrk="0" hangingPunct="1">
      <a:defRPr kumimoji="1" sz="2439" kern="1200">
        <a:solidFill>
          <a:schemeClr val="tx1"/>
        </a:solidFill>
        <a:latin typeface="+mn-lt"/>
        <a:ea typeface="+mn-ea"/>
        <a:cs typeface="+mn-cs"/>
      </a:defRPr>
    </a:lvl8pPr>
    <a:lvl9pPr marL="4955682" algn="l" defTabSz="1238921" rtl="0" eaLnBrk="1" latinLnBrk="0" hangingPunct="1">
      <a:defRPr kumimoji="1" sz="24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2CC"/>
    <a:srgbClr val="CCCCCC"/>
    <a:srgbClr val="2F7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165" autoAdjust="0"/>
  </p:normalViewPr>
  <p:slideViewPr>
    <p:cSldViewPr snapToGrid="0" showGuides="1">
      <p:cViewPr>
        <p:scale>
          <a:sx n="96" d="100"/>
          <a:sy n="96" d="100"/>
        </p:scale>
        <p:origin x="-2790" y="-1110"/>
      </p:cViewPr>
      <p:guideLst>
        <p:guide orient="horz" pos="3368"/>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6737" cy="720603"/>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4" y="1"/>
            <a:ext cx="4306737" cy="720603"/>
          </a:xfrm>
          <a:prstGeom prst="rect">
            <a:avLst/>
          </a:prstGeom>
        </p:spPr>
        <p:txBody>
          <a:bodyPr vert="horz" lIns="132725" tIns="66363" rIns="132725" bIns="66363" rtlCol="0"/>
          <a:lstStyle>
            <a:lvl1pPr algn="r">
              <a:defRPr sz="1700"/>
            </a:lvl1pPr>
          </a:lstStyle>
          <a:p>
            <a:fld id="{EF7077E7-4F20-4B56-85AA-7C165C96AC0A}" type="datetimeFigureOut">
              <a:rPr kumimoji="1" lang="ja-JP" altLang="en-US" smtClean="0"/>
              <a:t>2020/3/26</a:t>
            </a:fld>
            <a:endParaRPr kumimoji="1" lang="ja-JP" altLang="en-US"/>
          </a:p>
        </p:txBody>
      </p:sp>
      <p:sp>
        <p:nvSpPr>
          <p:cNvPr id="4" name="スライド イメージ プレースホルダー 3"/>
          <p:cNvSpPr>
            <a:spLocks noGrp="1" noRot="1" noChangeAspect="1"/>
          </p:cNvSpPr>
          <p:nvPr>
            <p:ph type="sldImg" idx="2"/>
          </p:nvPr>
        </p:nvSpPr>
        <p:spPr>
          <a:xfrm>
            <a:off x="1539875" y="1797050"/>
            <a:ext cx="6859588" cy="4849813"/>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4399" y="6914580"/>
            <a:ext cx="7950543" cy="5656965"/>
          </a:xfrm>
          <a:prstGeom prst="rect">
            <a:avLst/>
          </a:prstGeom>
        </p:spPr>
        <p:txBody>
          <a:bodyPr vert="horz" lIns="132725" tIns="66363" rIns="132725" bIns="663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3647861"/>
            <a:ext cx="4306737" cy="720603"/>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4" y="13647861"/>
            <a:ext cx="4306737" cy="720603"/>
          </a:xfrm>
          <a:prstGeom prst="rect">
            <a:avLst/>
          </a:prstGeom>
        </p:spPr>
        <p:txBody>
          <a:bodyPr vert="horz" lIns="132725" tIns="66363" rIns="132725" bIns="66363" rtlCol="0" anchor="b"/>
          <a:lstStyle>
            <a:lvl1pPr algn="r">
              <a:defRPr sz="1700"/>
            </a:lvl1pPr>
          </a:lstStyle>
          <a:p>
            <a:fld id="{DB49AC87-D26D-4766-A98D-1344C29B2811}" type="slidenum">
              <a:rPr kumimoji="1" lang="ja-JP" altLang="en-US" smtClean="0"/>
              <a:t>‹#›</a:t>
            </a:fld>
            <a:endParaRPr kumimoji="1" lang="ja-JP" altLang="en-US"/>
          </a:p>
        </p:txBody>
      </p:sp>
    </p:spTree>
    <p:extLst>
      <p:ext uri="{BB962C8B-B14F-4D97-AF65-F5344CB8AC3E}">
        <p14:creationId xmlns:p14="http://schemas.microsoft.com/office/powerpoint/2010/main" val="2716524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49AC87-D26D-4766-A98D-1344C29B2811}" type="slidenum">
              <a:rPr kumimoji="1" lang="ja-JP" altLang="en-US" smtClean="0"/>
              <a:t>1</a:t>
            </a:fld>
            <a:endParaRPr kumimoji="1" lang="ja-JP" altLang="en-US"/>
          </a:p>
        </p:txBody>
      </p:sp>
    </p:spTree>
    <p:extLst>
      <p:ext uri="{BB962C8B-B14F-4D97-AF65-F5344CB8AC3E}">
        <p14:creationId xmlns:p14="http://schemas.microsoft.com/office/powerpoint/2010/main" val="339669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37426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60072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5410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326302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0224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71920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6639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70417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03460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8194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2020/3/26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405447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BA188A57-EEF6-456B-B2F2-474D6F82F54D}" type="datetimeFigureOut">
              <a:rPr kumimoji="1" lang="ja-JP" altLang="en-US" smtClean="0"/>
              <a:t>2020/3/26</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845644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84893" y="178718"/>
            <a:ext cx="15480000" cy="1296000"/>
            <a:chOff x="-166256" y="498758"/>
            <a:chExt cx="15480000" cy="1296000"/>
          </a:xfrm>
        </p:grpSpPr>
        <p:sp>
          <p:nvSpPr>
            <p:cNvPr id="4" name="正方形/長方形 3"/>
            <p:cNvSpPr/>
            <p:nvPr/>
          </p:nvSpPr>
          <p:spPr>
            <a:xfrm>
              <a:off x="-166256" y="498758"/>
              <a:ext cx="15480000" cy="1296000"/>
            </a:xfrm>
            <a:prstGeom prst="rect">
              <a:avLst/>
            </a:prstGeom>
            <a:gradFill flip="none" rotWithShape="1">
              <a:gsLst>
                <a:gs pos="0">
                  <a:srgbClr val="2F75B5"/>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37816" y="569025"/>
              <a:ext cx="14271856" cy="1200329"/>
            </a:xfrm>
            <a:prstGeom prst="rect">
              <a:avLst/>
            </a:prstGeom>
            <a:noFill/>
          </p:spPr>
          <p:txBody>
            <a:bodyPr wrap="none" rtlCol="0">
              <a:spAutoFit/>
            </a:bodyPr>
            <a:lstStyle/>
            <a:p>
              <a:pPr algn="ctr"/>
              <a:r>
                <a:rPr kumimoji="1" lang="ja-JP" altLang="en-US" sz="7200" dirty="0">
                  <a:latin typeface="HGS創英角ｺﾞｼｯｸUB" panose="020B0900000000000000" pitchFamily="50" charset="-128"/>
                  <a:ea typeface="HGS創英角ｺﾞｼｯｸUB" panose="020B0900000000000000" pitchFamily="50" charset="-128"/>
                </a:rPr>
                <a:t>様式</a:t>
              </a:r>
              <a:r>
                <a:rPr kumimoji="1" lang="en-US" altLang="ja-JP" sz="7200" dirty="0">
                  <a:latin typeface="HGS創英角ｺﾞｼｯｸUB" panose="020B0900000000000000" pitchFamily="50" charset="-128"/>
                  <a:ea typeface="HGS創英角ｺﾞｼｯｸUB" panose="020B0900000000000000" pitchFamily="50" charset="-128"/>
                </a:rPr>
                <a:t>-3</a:t>
              </a:r>
              <a:r>
                <a:rPr lang="ja-JP" altLang="en-US" sz="7200" dirty="0">
                  <a:latin typeface="HGS創英角ｺﾞｼｯｸUB" panose="020B0900000000000000" pitchFamily="50" charset="-128"/>
                  <a:ea typeface="HGS創英角ｺﾞｼｯｸUB" panose="020B0900000000000000" pitchFamily="50" charset="-128"/>
                </a:rPr>
                <a:t>　特定テーマ部門審査資料</a:t>
              </a:r>
              <a:endParaRPr kumimoji="1" lang="en-US" altLang="ja-JP" sz="7200" dirty="0">
                <a:latin typeface="HGS創英角ｺﾞｼｯｸUB" panose="020B0900000000000000" pitchFamily="50" charset="-128"/>
                <a:ea typeface="HGS創英角ｺﾞｼｯｸUB" panose="020B0900000000000000" pitchFamily="50" charset="-128"/>
              </a:endParaRPr>
            </a:p>
          </p:txBody>
        </p:sp>
      </p:grpSp>
      <p:grpSp>
        <p:nvGrpSpPr>
          <p:cNvPr id="13" name="グループ化 12"/>
          <p:cNvGrpSpPr/>
          <p:nvPr/>
        </p:nvGrpSpPr>
        <p:grpSpPr>
          <a:xfrm>
            <a:off x="-184893" y="1451850"/>
            <a:ext cx="15480000" cy="523220"/>
            <a:chOff x="-184893" y="1771890"/>
            <a:chExt cx="15480000" cy="523220"/>
          </a:xfrm>
        </p:grpSpPr>
        <p:cxnSp>
          <p:nvCxnSpPr>
            <p:cNvPr id="9" name="直線コネクタ 8"/>
            <p:cNvCxnSpPr/>
            <p:nvPr/>
          </p:nvCxnSpPr>
          <p:spPr>
            <a:xfrm>
              <a:off x="-184893" y="2036617"/>
              <a:ext cx="15480000" cy="0"/>
            </a:xfrm>
            <a:prstGeom prst="line">
              <a:avLst/>
            </a:prstGeom>
            <a:ln w="57150">
              <a:solidFill>
                <a:srgbClr val="2F75B5"/>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0508342" y="1771890"/>
              <a:ext cx="4314002" cy="523220"/>
            </a:xfrm>
            <a:prstGeom prst="rect">
              <a:avLst/>
            </a:prstGeom>
            <a:noFill/>
          </p:spPr>
          <p:txBody>
            <a:bodyPr wrap="none" rtlCol="0">
              <a:spAutoFit/>
            </a:bodyPr>
            <a:lstStyle/>
            <a:p>
              <a:pPr algn="r"/>
              <a:r>
                <a:rPr kumimoji="1" lang="en-US" altLang="ja-JP" sz="1400" b="1" i="1" dirty="0">
                  <a:latin typeface="ＭＳ ゴシック" panose="020B0609070205080204" pitchFamily="49" charset="-128"/>
                  <a:ea typeface="ＭＳ ゴシック" panose="020B0609070205080204" pitchFamily="49" charset="-128"/>
                </a:rPr>
                <a:t>2020</a:t>
              </a:r>
              <a:r>
                <a:rPr kumimoji="1" lang="ja-JP" altLang="en-US" sz="1400" b="1" i="1" dirty="0">
                  <a:latin typeface="ＭＳ ゴシック" panose="020B0609070205080204" pitchFamily="49" charset="-128"/>
                  <a:ea typeface="ＭＳ ゴシック" panose="020B0609070205080204" pitchFamily="49" charset="-128"/>
                </a:rPr>
                <a:t>年度　第</a:t>
              </a:r>
              <a:r>
                <a:rPr kumimoji="1" lang="en-US" altLang="ja-JP" sz="1400" b="1" i="1" dirty="0">
                  <a:latin typeface="ＭＳ ゴシック" panose="020B0609070205080204" pitchFamily="49" charset="-128"/>
                  <a:ea typeface="ＭＳ ゴシック" panose="020B0609070205080204" pitchFamily="49" charset="-128"/>
                </a:rPr>
                <a:t>19</a:t>
              </a:r>
              <a:r>
                <a:rPr kumimoji="1" lang="ja-JP" altLang="en-US" sz="1400" b="1" i="1" dirty="0">
                  <a:latin typeface="ＭＳ ゴシック" panose="020B0609070205080204" pitchFamily="49" charset="-128"/>
                  <a:ea typeface="ＭＳ ゴシック" panose="020B0609070205080204" pitchFamily="49" charset="-128"/>
                </a:rPr>
                <a:t>回　屋上・壁面緑化技術コンクール</a:t>
              </a:r>
              <a:endParaRPr kumimoji="1" lang="en-US" altLang="ja-JP" sz="1400" b="1" i="1" dirty="0">
                <a:latin typeface="ＭＳ ゴシック" panose="020B0609070205080204" pitchFamily="49" charset="-128"/>
                <a:ea typeface="ＭＳ ゴシック" panose="020B0609070205080204" pitchFamily="49" charset="-128"/>
              </a:endParaRPr>
            </a:p>
            <a:p>
              <a:pPr algn="r"/>
              <a:r>
                <a:rPr kumimoji="1" lang="ja-JP" altLang="en-US" sz="1400" b="1" i="1" dirty="0">
                  <a:latin typeface="ＭＳ ゴシック" panose="020B0609070205080204" pitchFamily="49" charset="-128"/>
                  <a:ea typeface="ＭＳ ゴシック" panose="020B0609070205080204" pitchFamily="49" charset="-128"/>
                </a:rPr>
                <a:t>公益財団法人　都市緑化機構</a:t>
              </a:r>
            </a:p>
          </p:txBody>
        </p:sp>
      </p:grpSp>
      <p:sp>
        <p:nvSpPr>
          <p:cNvPr id="14" name="テキスト ボックス 13"/>
          <p:cNvSpPr txBox="1"/>
          <p:nvPr/>
        </p:nvSpPr>
        <p:spPr>
          <a:xfrm>
            <a:off x="633503" y="1713134"/>
            <a:ext cx="3206327" cy="830997"/>
          </a:xfrm>
          <a:prstGeom prst="rect">
            <a:avLst/>
          </a:prstGeom>
          <a:noFill/>
        </p:spPr>
        <p:txBody>
          <a:bodyPr wrap="none" rtlCol="0">
            <a:spAutoFit/>
          </a:bodyPr>
          <a:lstStyle/>
          <a:p>
            <a:endParaRPr kumimoji="1" lang="en-US" altLang="ja-JP" sz="1200" dirty="0">
              <a:latin typeface="ＭＳ ゴシック" panose="020B0609070205080204" pitchFamily="49" charset="-128"/>
              <a:ea typeface="ＭＳ ゴシック" panose="020B0609070205080204" pitchFamily="49" charset="-128"/>
            </a:endParaRPr>
          </a:p>
          <a:p>
            <a:r>
              <a:rPr lang="ja-JP" altLang="en-US" sz="1800" b="1" dirty="0">
                <a:latin typeface="ＭＳ ゴシック" panose="020B0609070205080204" pitchFamily="49" charset="-128"/>
                <a:ea typeface="ＭＳ ゴシック" panose="020B0609070205080204" pitchFamily="49" charset="-128"/>
              </a:rPr>
              <a:t>■特定テーマ部門：作品名称</a:t>
            </a:r>
            <a:endParaRPr lang="en-US" altLang="ja-JP" sz="1800" b="1" dirty="0">
              <a:latin typeface="ＭＳ ゴシック" panose="020B0609070205080204" pitchFamily="49" charset="-128"/>
              <a:ea typeface="ＭＳ ゴシック" panose="020B0609070205080204" pitchFamily="49" charset="-128"/>
            </a:endParaRPr>
          </a:p>
          <a:p>
            <a:r>
              <a:rPr lang="ja-JP" altLang="en-US" sz="1800" b="1" dirty="0">
                <a:latin typeface="ＭＳ ゴシック" panose="020B0609070205080204" pitchFamily="49" charset="-128"/>
                <a:ea typeface="ＭＳ ゴシック" panose="020B0609070205080204" pitchFamily="49" charset="-128"/>
              </a:rPr>
              <a:t>■作品の概要</a:t>
            </a:r>
            <a:endParaRPr lang="en-US" altLang="ja-JP" sz="1800" b="1"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841330" y="2546985"/>
            <a:ext cx="6473870" cy="3673689"/>
          </a:xfrm>
          <a:prstGeom prst="rect">
            <a:avLst/>
          </a:prstGeom>
          <a:noFill/>
          <a:ln w="12700">
            <a:noFill/>
            <a:prstDash val="dash"/>
          </a:ln>
        </p:spPr>
        <p:txBody>
          <a:bodyPr wrap="square" lIns="36000" tIns="36000" rIns="36000" bIns="36000" rtlCol="0">
            <a:spAutoFit/>
          </a:bodyPr>
          <a:lstStyle/>
          <a:p>
            <a:pPr>
              <a:lnSpc>
                <a:spcPct val="150000"/>
              </a:lnSpc>
            </a:pPr>
            <a:r>
              <a:rPr kumimoji="1" lang="ja-JP" altLang="en-US" sz="1200" dirty="0">
                <a:latin typeface="ＭＳ 明朝" panose="02020609040205080304" pitchFamily="17" charset="-128"/>
                <a:ea typeface="ＭＳ 明朝" panose="02020609040205080304" pitchFamily="17" charset="-128"/>
              </a:rPr>
              <a:t>（作品の概要を</a:t>
            </a:r>
            <a:r>
              <a:rPr kumimoji="1" lang="en-US" altLang="ja-JP" sz="1200" dirty="0">
                <a:latin typeface="ＭＳ 明朝" panose="02020609040205080304" pitchFamily="17" charset="-128"/>
                <a:ea typeface="ＭＳ 明朝" panose="02020609040205080304" pitchFamily="17" charset="-128"/>
              </a:rPr>
              <a:t>MS</a:t>
            </a:r>
            <a:r>
              <a:rPr kumimoji="1" lang="ja-JP" altLang="en-US" sz="1200" dirty="0">
                <a:latin typeface="ＭＳ 明朝" panose="02020609040205080304" pitchFamily="17" charset="-128"/>
                <a:ea typeface="ＭＳ 明朝" panose="02020609040205080304" pitchFamily="17" charset="-128"/>
              </a:rPr>
              <a:t>明朝</a:t>
            </a:r>
            <a:r>
              <a:rPr kumimoji="1" lang="en-US" altLang="ja-JP" sz="1200" dirty="0">
                <a:latin typeface="ＭＳ 明朝" panose="02020609040205080304" pitchFamily="17" charset="-128"/>
                <a:ea typeface="ＭＳ 明朝" panose="02020609040205080304" pitchFamily="17" charset="-128"/>
              </a:rPr>
              <a:t>12pt</a:t>
            </a:r>
            <a:r>
              <a:rPr kumimoji="1" lang="ja-JP" altLang="en-US" sz="1200" dirty="0">
                <a:latin typeface="ＭＳ 明朝" panose="02020609040205080304" pitchFamily="17" charset="-128"/>
                <a:ea typeface="ＭＳ 明朝" panose="02020609040205080304" pitchFamily="17" charset="-128"/>
              </a:rPr>
              <a:t>「特定テーマ部門」であることを強く意識して、</a:t>
            </a:r>
            <a:r>
              <a:rPr kumimoji="1" lang="en-US" altLang="ja-JP" sz="1200" dirty="0">
                <a:latin typeface="ＭＳ 明朝" panose="02020609040205080304" pitchFamily="17" charset="-128"/>
                <a:ea typeface="ＭＳ 明朝" panose="02020609040205080304" pitchFamily="17" charset="-128"/>
              </a:rPr>
              <a:t>450</a:t>
            </a:r>
            <a:r>
              <a:rPr lang="ja-JP" altLang="en-US" sz="1200" dirty="0">
                <a:latin typeface="ＭＳ 明朝" panose="02020609040205080304" pitchFamily="17" charset="-128"/>
                <a:ea typeface="ＭＳ 明朝" panose="02020609040205080304" pitchFamily="17" charset="-128"/>
              </a:rPr>
              <a:t>字程度で</a:t>
            </a:r>
            <a:r>
              <a:rPr kumimoji="1" lang="ja-JP" altLang="en-US" sz="1200" dirty="0">
                <a:latin typeface="ＭＳ 明朝" panose="02020609040205080304" pitchFamily="17" charset="-128"/>
                <a:ea typeface="ＭＳ 明朝" panose="02020609040205080304" pitchFamily="17" charset="-128"/>
              </a:rPr>
              <a:t>まとめてください）</a:t>
            </a:r>
            <a:endParaRPr kumimoji="1" lang="en-US" altLang="ja-JP" sz="1200" dirty="0">
              <a:latin typeface="ＭＳ 明朝" panose="02020609040205080304" pitchFamily="17" charset="-128"/>
              <a:ea typeface="ＭＳ 明朝" panose="02020609040205080304" pitchFamily="17" charset="-128"/>
            </a:endParaRPr>
          </a:p>
          <a:p>
            <a:pPr>
              <a:lnSpc>
                <a:spcPct val="150000"/>
              </a:lnSpc>
            </a:pPr>
            <a:r>
              <a:rPr kumimoji="1" lang="ja-JP" altLang="en-US"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endParaRPr lang="en-US" altLang="ja-JP"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p:txBody>
      </p:sp>
      <p:sp>
        <p:nvSpPr>
          <p:cNvPr id="16" name="テキスト ボックス 15"/>
          <p:cNvSpPr txBox="1"/>
          <p:nvPr/>
        </p:nvSpPr>
        <p:spPr>
          <a:xfrm>
            <a:off x="633503" y="6923309"/>
            <a:ext cx="1114408" cy="369332"/>
          </a:xfrm>
          <a:prstGeom prst="rect">
            <a:avLst/>
          </a:prstGeom>
          <a:noFill/>
        </p:spPr>
        <p:txBody>
          <a:bodyPr wrap="none" rtlCol="0">
            <a:spAutoFit/>
          </a:bodyPr>
          <a:lstStyle/>
          <a:p>
            <a:r>
              <a:rPr lang="ja-JP" altLang="en-US" sz="1800" b="1" dirty="0">
                <a:latin typeface="ＭＳ ゴシック" panose="020B0609070205080204" pitchFamily="49" charset="-128"/>
                <a:ea typeface="ＭＳ ゴシック" panose="020B0609070205080204" pitchFamily="49" charset="-128"/>
              </a:rPr>
              <a:t>■位置図</a:t>
            </a:r>
            <a:endParaRPr lang="en-US" altLang="ja-JP" sz="1800" b="1" dirty="0">
              <a:latin typeface="ＭＳ ゴシック" panose="020B0609070205080204" pitchFamily="49" charset="-128"/>
              <a:ea typeface="ＭＳ ゴシック" panose="020B0609070205080204" pitchFamily="49" charset="-128"/>
            </a:endParaRPr>
          </a:p>
        </p:txBody>
      </p:sp>
      <p:sp>
        <p:nvSpPr>
          <p:cNvPr id="17" name="正方形/長方形 16"/>
          <p:cNvSpPr>
            <a:spLocks noChangeAspect="1"/>
          </p:cNvSpPr>
          <p:nvPr/>
        </p:nvSpPr>
        <p:spPr>
          <a:xfrm>
            <a:off x="633503" y="7452360"/>
            <a:ext cx="3240000" cy="244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latin typeface="ＭＳ ゴシック" panose="020B0609070205080204" pitchFamily="49" charset="-128"/>
                <a:ea typeface="ＭＳ ゴシック" panose="020B0609070205080204" pitchFamily="49" charset="-128"/>
              </a:rPr>
              <a:t>使用する図面には、方位や縮尺（棒尺）を</a:t>
            </a:r>
            <a:endParaRPr kumimoji="1" lang="en-US" altLang="ja-JP" sz="1050" dirty="0">
              <a:solidFill>
                <a:srgbClr val="FF0000"/>
              </a:solidFill>
              <a:latin typeface="ＭＳ ゴシック" panose="020B0609070205080204" pitchFamily="49" charset="-128"/>
              <a:ea typeface="ＭＳ ゴシック" panose="020B0609070205080204" pitchFamily="49" charset="-128"/>
            </a:endParaRPr>
          </a:p>
          <a:p>
            <a:pPr algn="ctr"/>
            <a:r>
              <a:rPr lang="ja-JP" altLang="en-US" sz="1050" dirty="0">
                <a:solidFill>
                  <a:srgbClr val="FF0000"/>
                </a:solidFill>
                <a:latin typeface="ＭＳ ゴシック" panose="020B0609070205080204" pitchFamily="49" charset="-128"/>
                <a:ea typeface="ＭＳ ゴシック" panose="020B0609070205080204" pitchFamily="49" charset="-128"/>
              </a:rPr>
              <a:t>必ず記入してください。</a:t>
            </a:r>
            <a:endParaRPr kumimoji="1" lang="ja-JP" altLang="en-US" sz="1050" dirty="0">
              <a:solidFill>
                <a:srgbClr val="FF0000"/>
              </a:solidFill>
              <a:latin typeface="ＭＳ ゴシック" panose="020B0609070205080204" pitchFamily="49" charset="-128"/>
              <a:ea typeface="ＭＳ ゴシック" panose="020B0609070205080204" pitchFamily="49" charset="-128"/>
            </a:endParaRPr>
          </a:p>
        </p:txBody>
      </p:sp>
      <p:sp>
        <p:nvSpPr>
          <p:cNvPr id="18" name="正方形/長方形 17"/>
          <p:cNvSpPr>
            <a:spLocks noChangeAspect="1"/>
          </p:cNvSpPr>
          <p:nvPr/>
        </p:nvSpPr>
        <p:spPr>
          <a:xfrm>
            <a:off x="4024403" y="7452360"/>
            <a:ext cx="3240000" cy="244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 下記の項目　全て</a:t>
            </a:r>
            <a:r>
              <a:rPr kumimoji="1" lang="en-US" altLang="ja-JP" sz="1050" dirty="0">
                <a:solidFill>
                  <a:schemeClr val="tx1"/>
                </a:solidFill>
                <a:latin typeface="ＭＳ ゴシック" panose="020B0609070205080204" pitchFamily="49" charset="-128"/>
                <a:ea typeface="ＭＳ ゴシック" panose="020B0609070205080204" pitchFamily="49" charset="-128"/>
              </a:rPr>
              <a:t>MS</a:t>
            </a:r>
            <a:r>
              <a:rPr kumimoji="1" lang="ja-JP" altLang="en-US" sz="1050" dirty="0">
                <a:solidFill>
                  <a:schemeClr val="tx1"/>
                </a:solidFill>
                <a:latin typeface="ＭＳ ゴシック" panose="020B0609070205080204" pitchFamily="49" charset="-128"/>
                <a:ea typeface="ＭＳ ゴシック" panose="020B0609070205080204" pitchFamily="49" charset="-128"/>
              </a:rPr>
              <a:t>ゴシック</a:t>
            </a:r>
            <a:r>
              <a:rPr kumimoji="1" lang="en-US" altLang="ja-JP" sz="1050" dirty="0">
                <a:solidFill>
                  <a:schemeClr val="tx1"/>
                </a:solidFill>
                <a:latin typeface="ＭＳ ゴシック" panose="020B0609070205080204" pitchFamily="49" charset="-128"/>
                <a:ea typeface="ＭＳ ゴシック" panose="020B0609070205080204" pitchFamily="49" charset="-128"/>
              </a:rPr>
              <a:t>10.5pt</a:t>
            </a:r>
          </a:p>
          <a:p>
            <a:r>
              <a:rPr lang="ja-JP" altLang="en-US" sz="1050" dirty="0">
                <a:solidFill>
                  <a:schemeClr val="tx1"/>
                </a:solidFill>
                <a:latin typeface="ＭＳ ゴシック" panose="020B0609070205080204" pitchFamily="49" charset="-128"/>
                <a:ea typeface="ＭＳ ゴシック" panose="020B0609070205080204" pitchFamily="49" charset="-128"/>
              </a:rPr>
              <a:t>＊ 数字は全て半角</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名称</a:t>
            </a:r>
            <a:r>
              <a:rPr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：（応募作品名称）</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応募者　　　　</a:t>
            </a:r>
            <a:r>
              <a:rPr lang="ja-JP" altLang="en-US" sz="1050" dirty="0">
                <a:solidFill>
                  <a:schemeClr val="tx1"/>
                </a:solidFill>
                <a:latin typeface="ＭＳ ゴシック" panose="020B0609070205080204" pitchFamily="49" charset="-128"/>
                <a:ea typeface="ＭＳ ゴシック" panose="020B0609070205080204" pitchFamily="49" charset="-128"/>
                <a:sym typeface="Wingdings" panose="05000000000000000000" pitchFamily="2" charset="2"/>
              </a:rPr>
              <a:t>：（様式</a:t>
            </a:r>
            <a:r>
              <a:rPr lang="en-US" altLang="ja-JP" sz="1050" dirty="0">
                <a:solidFill>
                  <a:schemeClr val="tx1"/>
                </a:solidFill>
                <a:latin typeface="ＭＳ ゴシック" panose="020B0609070205080204" pitchFamily="49" charset="-128"/>
                <a:ea typeface="ＭＳ ゴシック" panose="020B0609070205080204" pitchFamily="49" charset="-128"/>
                <a:sym typeface="Wingdings" panose="05000000000000000000" pitchFamily="2" charset="2"/>
              </a:rPr>
              <a:t>-1</a:t>
            </a:r>
            <a:r>
              <a:rPr lang="ja-JP" altLang="en-US" sz="1050" dirty="0">
                <a:solidFill>
                  <a:schemeClr val="tx1"/>
                </a:solidFill>
                <a:latin typeface="ＭＳ ゴシック" panose="020B0609070205080204" pitchFamily="49" charset="-128"/>
                <a:ea typeface="ＭＳ ゴシック" panose="020B0609070205080204" pitchFamily="49" charset="-128"/>
                <a:sym typeface="Wingdings" panose="05000000000000000000" pitchFamily="2" charset="2"/>
              </a:rPr>
              <a:t>に記入した企業名すべて）</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所在地</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：○○県○○市</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町○○　○</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敷地面積</a:t>
            </a:r>
            <a:r>
              <a:rPr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建築面積</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：○○○㎡（屋上緑化のみ）</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緑化施設面積　：○○○㎡</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緑被面積</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完成時期</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西暦</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：○○○○年○○月○○日</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主な植栽</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：（主な植栽植物の品種名）</a:t>
            </a:r>
          </a:p>
        </p:txBody>
      </p:sp>
      <p:sp>
        <p:nvSpPr>
          <p:cNvPr id="19" name="テキスト ボックス 18"/>
          <p:cNvSpPr txBox="1">
            <a:spLocks noChangeAspect="1"/>
          </p:cNvSpPr>
          <p:nvPr/>
        </p:nvSpPr>
        <p:spPr>
          <a:xfrm>
            <a:off x="7804105" y="2556509"/>
            <a:ext cx="6473870" cy="3675600"/>
          </a:xfrm>
          <a:prstGeom prst="rect">
            <a:avLst/>
          </a:prstGeom>
          <a:noFill/>
          <a:ln w="12700">
            <a:solidFill>
              <a:schemeClr val="tx1"/>
            </a:solidFill>
            <a:prstDash val="solid"/>
          </a:ln>
        </p:spPr>
        <p:txBody>
          <a:bodyPr wrap="square" lIns="36000" tIns="36000" rIns="36000" bIns="36000" rtlCol="0">
            <a:noAutofit/>
          </a:bodyPr>
          <a:lstStyle/>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ja-JP" altLang="en-US" sz="1200" dirty="0">
              <a:latin typeface="ＭＳ 明朝" panose="02020609040205080304" pitchFamily="17" charset="-128"/>
              <a:ea typeface="ＭＳ 明朝" panose="02020609040205080304" pitchFamily="17" charset="-128"/>
            </a:endParaRPr>
          </a:p>
        </p:txBody>
      </p:sp>
      <p:sp>
        <p:nvSpPr>
          <p:cNvPr id="20" name="テキスト ボックス 19"/>
          <p:cNvSpPr txBox="1"/>
          <p:nvPr/>
        </p:nvSpPr>
        <p:spPr>
          <a:xfrm>
            <a:off x="8549886" y="3149579"/>
            <a:ext cx="4852610" cy="307777"/>
          </a:xfrm>
          <a:prstGeom prst="rect">
            <a:avLst/>
          </a:prstGeom>
          <a:solidFill>
            <a:srgbClr val="FFFFCC"/>
          </a:solidFill>
          <a:ln w="12700">
            <a:solidFill>
              <a:schemeClr val="bg1">
                <a:lumMod val="50000"/>
              </a:schemeClr>
            </a:solidFill>
          </a:ln>
        </p:spPr>
        <p:txBody>
          <a:bodyPr wrap="none" rtlCol="0">
            <a:spAutoFit/>
          </a:bodyPr>
          <a:lstStyle/>
          <a:p>
            <a:r>
              <a:rPr kumimoji="1" lang="ja-JP" altLang="en-US" sz="1400" dirty="0">
                <a:latin typeface="ＭＳ 明朝" panose="02020609040205080304" pitchFamily="17" charset="-128"/>
                <a:ea typeface="ＭＳ 明朝" panose="02020609040205080304" pitchFamily="17" charset="-128"/>
              </a:rPr>
              <a:t>応募作品の全体がわかる写真を</a:t>
            </a:r>
            <a:r>
              <a:rPr lang="ja-JP" altLang="en-US" sz="1400">
                <a:latin typeface="ＭＳ 明朝" panose="02020609040205080304" pitchFamily="17" charset="-128"/>
                <a:ea typeface="ＭＳ 明朝" panose="02020609040205080304" pitchFamily="17" charset="-128"/>
              </a:rPr>
              <a:t>１</a:t>
            </a:r>
            <a:r>
              <a:rPr kumimoji="1" lang="ja-JP" altLang="en-US" sz="140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２</a:t>
            </a:r>
            <a:r>
              <a:rPr kumimoji="1" lang="ja-JP" altLang="en-US" sz="1400">
                <a:latin typeface="ＭＳ 明朝" panose="02020609040205080304" pitchFamily="17" charset="-128"/>
                <a:ea typeface="ＭＳ 明朝" panose="02020609040205080304" pitchFamily="17" charset="-128"/>
              </a:rPr>
              <a:t>枚</a:t>
            </a:r>
            <a:r>
              <a:rPr kumimoji="1" lang="ja-JP" altLang="en-US" sz="1400" dirty="0">
                <a:latin typeface="ＭＳ 明朝" panose="02020609040205080304" pitchFamily="17" charset="-128"/>
                <a:ea typeface="ＭＳ 明朝" panose="02020609040205080304" pitchFamily="17" charset="-128"/>
              </a:rPr>
              <a:t>挿入してください</a:t>
            </a:r>
          </a:p>
        </p:txBody>
      </p:sp>
      <p:sp>
        <p:nvSpPr>
          <p:cNvPr id="21" name="テキスト ボックス 20"/>
          <p:cNvSpPr txBox="1"/>
          <p:nvPr/>
        </p:nvSpPr>
        <p:spPr>
          <a:xfrm>
            <a:off x="7810500" y="6242685"/>
            <a:ext cx="588623" cy="577081"/>
          </a:xfrm>
          <a:prstGeom prst="rect">
            <a:avLst/>
          </a:prstGeom>
          <a:noFill/>
          <a:ln>
            <a:noFill/>
          </a:ln>
        </p:spPr>
        <p:txBody>
          <a:bodyPr wrap="none" rtlCol="0">
            <a:spAutoFit/>
          </a:bodyPr>
          <a:lstStyle/>
          <a:p>
            <a:r>
              <a:rPr kumimoji="1" lang="ja-JP" altLang="en-US" sz="1050" b="1" dirty="0">
                <a:latin typeface="ＭＳ ゴシック" panose="020B0609070205080204" pitchFamily="49" charset="-128"/>
                <a:ea typeface="ＭＳ ゴシック" panose="020B0609070205080204" pitchFamily="49" charset="-128"/>
              </a:rPr>
              <a:t>■全景</a:t>
            </a:r>
            <a:endParaRPr kumimoji="1" lang="en-US" altLang="ja-JP" sz="1050" b="1" dirty="0">
              <a:latin typeface="ＭＳ ゴシック" panose="020B0609070205080204" pitchFamily="49" charset="-128"/>
              <a:ea typeface="ＭＳ ゴシック" panose="020B0609070205080204" pitchFamily="49" charset="-128"/>
            </a:endParaRPr>
          </a:p>
          <a:p>
            <a:endParaRPr lang="en-US" altLang="ja-JP" sz="1050" b="1" dirty="0">
              <a:latin typeface="ＭＳ ゴシック" panose="020B0609070205080204" pitchFamily="49" charset="-128"/>
              <a:ea typeface="ＭＳ ゴシック" panose="020B0609070205080204" pitchFamily="49" charset="-128"/>
            </a:endParaRPr>
          </a:p>
          <a:p>
            <a:endParaRPr kumimoji="1" lang="ja-JP" altLang="en-US" sz="1050" b="1" dirty="0">
              <a:latin typeface="ＭＳ ゴシック" panose="020B0609070205080204" pitchFamily="49" charset="-128"/>
              <a:ea typeface="ＭＳ ゴシック" panose="020B0609070205080204" pitchFamily="49" charset="-128"/>
            </a:endParaRPr>
          </a:p>
        </p:txBody>
      </p:sp>
      <p:sp>
        <p:nvSpPr>
          <p:cNvPr id="22" name="テキスト ボックス 21"/>
          <p:cNvSpPr txBox="1">
            <a:spLocks noChangeAspect="1"/>
          </p:cNvSpPr>
          <p:nvPr/>
        </p:nvSpPr>
        <p:spPr>
          <a:xfrm>
            <a:off x="7804105" y="6823709"/>
            <a:ext cx="6472800" cy="3168000"/>
          </a:xfrm>
          <a:prstGeom prst="rect">
            <a:avLst/>
          </a:prstGeom>
          <a:noFill/>
          <a:ln w="12700">
            <a:solidFill>
              <a:schemeClr val="tx1"/>
            </a:solidFill>
            <a:prstDash val="solid"/>
          </a:ln>
        </p:spPr>
        <p:txBody>
          <a:bodyPr wrap="square" lIns="36000" tIns="36000" rIns="36000" bIns="36000" rtlCol="0">
            <a:noAutofit/>
          </a:bodyPr>
          <a:lstStyle/>
          <a:p>
            <a:pPr>
              <a:lnSpc>
                <a:spcPct val="150000"/>
              </a:lnSpc>
            </a:pPr>
            <a:endParaRPr lang="ja-JP" altLang="en-US" sz="1200" dirty="0">
              <a:latin typeface="ＭＳ 明朝" panose="02020609040205080304" pitchFamily="17" charset="-128"/>
              <a:ea typeface="ＭＳ 明朝" panose="02020609040205080304" pitchFamily="17" charset="-128"/>
            </a:endParaRPr>
          </a:p>
        </p:txBody>
      </p:sp>
      <p:sp>
        <p:nvSpPr>
          <p:cNvPr id="23" name="テキスト ボックス 22"/>
          <p:cNvSpPr txBox="1"/>
          <p:nvPr/>
        </p:nvSpPr>
        <p:spPr>
          <a:xfrm>
            <a:off x="7810500" y="10005060"/>
            <a:ext cx="1261884" cy="253916"/>
          </a:xfrm>
          <a:prstGeom prst="rect">
            <a:avLst/>
          </a:prstGeom>
          <a:noFill/>
          <a:ln>
            <a:noFill/>
          </a:ln>
        </p:spPr>
        <p:txBody>
          <a:bodyPr wrap="none" rtlCol="0">
            <a:spAutoFit/>
          </a:bodyPr>
          <a:lstStyle/>
          <a:p>
            <a:r>
              <a:rPr lang="ja-JP" altLang="en-US" sz="1050" b="1" dirty="0">
                <a:latin typeface="ＭＳ ゴシック" panose="020B0609070205080204" pitchFamily="49" charset="-128"/>
                <a:ea typeface="ＭＳ ゴシック" panose="020B0609070205080204" pitchFamily="49" charset="-128"/>
              </a:rPr>
              <a:t>■平面図／立面図</a:t>
            </a:r>
            <a:endParaRPr kumimoji="1" lang="en-US" altLang="ja-JP" sz="1050" b="1"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8396103" y="7937696"/>
            <a:ext cx="5391219" cy="738664"/>
          </a:xfrm>
          <a:prstGeom prst="rect">
            <a:avLst/>
          </a:prstGeom>
          <a:solidFill>
            <a:srgbClr val="FFFFCC"/>
          </a:solidFill>
          <a:ln w="12700">
            <a:solidFill>
              <a:schemeClr val="bg1">
                <a:lumMod val="50000"/>
              </a:schemeClr>
            </a:solidFill>
          </a:ln>
        </p:spPr>
        <p:txBody>
          <a:bodyPr wrap="none" rtlCol="0">
            <a:spAutoFit/>
          </a:bodyPr>
          <a:lstStyle/>
          <a:p>
            <a:r>
              <a:rPr kumimoji="1" lang="ja-JP" altLang="en-US" sz="1400" dirty="0">
                <a:latin typeface="ＭＳ 明朝" panose="02020609040205080304" pitchFamily="17" charset="-128"/>
                <a:ea typeface="ＭＳ 明朝" panose="02020609040205080304" pitchFamily="17" charset="-128"/>
              </a:rPr>
              <a:t>応募作品の平面図又は立面図を挿入してください</a:t>
            </a:r>
          </a:p>
          <a:p>
            <a:r>
              <a:rPr lang="en-US" altLang="ja-JP" sz="1400" dirty="0">
                <a:solidFill>
                  <a:srgbClr val="FF0000"/>
                </a:solidFill>
                <a:latin typeface="ＭＳ 明朝" panose="02020609040205080304" pitchFamily="17" charset="-128"/>
                <a:ea typeface="ＭＳ 明朝" panose="02020609040205080304" pitchFamily="17" charset="-128"/>
              </a:rPr>
              <a:t>※</a:t>
            </a:r>
            <a:r>
              <a:rPr lang="ja-JP" altLang="en-US" sz="1400" dirty="0">
                <a:solidFill>
                  <a:srgbClr val="FF0000"/>
                </a:solidFill>
                <a:latin typeface="ＭＳ 明朝" panose="02020609040205080304" pitchFamily="17" charset="-128"/>
                <a:ea typeface="ＭＳ 明朝" panose="02020609040205080304" pitchFamily="17" charset="-128"/>
              </a:rPr>
              <a:t>挿入する図面には、応募作品の区域を一点破線などで明記し、</a:t>
            </a:r>
            <a:endParaRPr lang="en-US" altLang="ja-JP" sz="1400" dirty="0">
              <a:solidFill>
                <a:srgbClr val="FF0000"/>
              </a:solidFill>
              <a:latin typeface="ＭＳ 明朝" panose="02020609040205080304" pitchFamily="17" charset="-128"/>
              <a:ea typeface="ＭＳ 明朝" panose="02020609040205080304" pitchFamily="17" charset="-128"/>
            </a:endParaRPr>
          </a:p>
          <a:p>
            <a:r>
              <a:rPr lang="ja-JP" altLang="en-US" sz="1400" dirty="0">
                <a:solidFill>
                  <a:srgbClr val="FF0000"/>
                </a:solidFill>
                <a:latin typeface="ＭＳ 明朝" panose="02020609040205080304" pitchFamily="17" charset="-128"/>
                <a:ea typeface="ＭＳ 明朝" panose="02020609040205080304" pitchFamily="17" charset="-128"/>
              </a:rPr>
              <a:t>方位と縮尺（棒尺）を必ず記入してください。</a:t>
            </a:r>
          </a:p>
        </p:txBody>
      </p:sp>
    </p:spTree>
    <p:extLst>
      <p:ext uri="{BB962C8B-B14F-4D97-AF65-F5344CB8AC3E}">
        <p14:creationId xmlns:p14="http://schemas.microsoft.com/office/powerpoint/2010/main" val="366432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40229" y="482600"/>
            <a:ext cx="2236510" cy="400110"/>
          </a:xfrm>
          <a:prstGeom prst="rect">
            <a:avLst/>
          </a:prstGeom>
          <a:noFill/>
        </p:spPr>
        <p:txBody>
          <a:bodyPr wrap="none" rtlCol="0">
            <a:spAutoFit/>
          </a:bodyPr>
          <a:lstStyle/>
          <a:p>
            <a:r>
              <a:rPr kumimoji="1" lang="ja-JP" altLang="en-US" sz="2000" b="1" dirty="0">
                <a:latin typeface="ＭＳ ゴシック" panose="020B0609070205080204" pitchFamily="49" charset="-128"/>
                <a:ea typeface="ＭＳ ゴシック" panose="020B0609070205080204" pitchFamily="49" charset="-128"/>
              </a:rPr>
              <a:t>■緑化技術の概要</a:t>
            </a:r>
          </a:p>
        </p:txBody>
      </p:sp>
      <p:sp>
        <p:nvSpPr>
          <p:cNvPr id="4" name="テキスト ボックス 3"/>
          <p:cNvSpPr txBox="1"/>
          <p:nvPr/>
        </p:nvSpPr>
        <p:spPr>
          <a:xfrm>
            <a:off x="943427" y="830947"/>
            <a:ext cx="6032421" cy="276999"/>
          </a:xfrm>
          <a:prstGeom prst="rect">
            <a:avLst/>
          </a:prstGeom>
          <a:noFill/>
          <a:ln>
            <a:noFill/>
          </a:ln>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○○○○（応募作品名称を記入）○○における技術的な諸元は以下のとおりである。</a:t>
            </a:r>
            <a:endParaRPr kumimoji="1" lang="en-US" altLang="ja-JP" sz="1200" dirty="0">
              <a:latin typeface="ＭＳ 明朝" panose="02020609040205080304" pitchFamily="17" charset="-128"/>
              <a:ea typeface="ＭＳ 明朝" panose="02020609040205080304" pitchFamily="17" charset="-128"/>
            </a:endParaRPr>
          </a:p>
        </p:txBody>
      </p:sp>
      <p:graphicFrame>
        <p:nvGraphicFramePr>
          <p:cNvPr id="6" name="表 5"/>
          <p:cNvGraphicFramePr>
            <a:graphicFrameLocks noGrp="1"/>
          </p:cNvGraphicFramePr>
          <p:nvPr>
            <p:extLst>
              <p:ext uri="{D42A27DB-BD31-4B8C-83A1-F6EECF244321}">
                <p14:modId xmlns:p14="http://schemas.microsoft.com/office/powerpoint/2010/main" val="848458617"/>
              </p:ext>
            </p:extLst>
          </p:nvPr>
        </p:nvGraphicFramePr>
        <p:xfrm>
          <a:off x="1039108" y="1154270"/>
          <a:ext cx="6444000" cy="1788000"/>
        </p:xfrm>
        <a:graphic>
          <a:graphicData uri="http://schemas.openxmlformats.org/drawingml/2006/table">
            <a:tbl>
              <a:tblPr firstRow="1" bandRow="1">
                <a:tableStyleId>{5C22544A-7EE6-4342-B048-85BDC9FD1C3A}</a:tableStyleId>
              </a:tblPr>
              <a:tblGrid>
                <a:gridCol w="9612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2816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961200">
                  <a:extLst>
                    <a:ext uri="{9D8B030D-6E8A-4147-A177-3AD203B41FA5}">
                      <a16:colId xmlns:a16="http://schemas.microsoft.com/office/drawing/2014/main" val="20004"/>
                    </a:ext>
                  </a:extLst>
                </a:gridCol>
                <a:gridCol w="1080000">
                  <a:extLst>
                    <a:ext uri="{9D8B030D-6E8A-4147-A177-3AD203B41FA5}">
                      <a16:colId xmlns:a16="http://schemas.microsoft.com/office/drawing/2014/main" val="20005"/>
                    </a:ext>
                  </a:extLst>
                </a:gridCol>
              </a:tblGrid>
              <a:tr h="204620">
                <a:tc rowSpan="2">
                  <a:txBody>
                    <a:bodyPr/>
                    <a:lstStyle/>
                    <a:p>
                      <a:pPr algn="ctr"/>
                      <a:r>
                        <a:rPr kumimoji="1" lang="ja-JP" altLang="en-US" sz="1000" b="0" dirty="0">
                          <a:solidFill>
                            <a:schemeClr val="tx1"/>
                          </a:solidFill>
                          <a:latin typeface="+mn-ea"/>
                          <a:ea typeface="+mn-ea"/>
                        </a:rPr>
                        <a:t>緑化施設面積</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rowSpan="2">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000" b="0" dirty="0">
                          <a:solidFill>
                            <a:schemeClr val="tx1"/>
                          </a:solidFill>
                          <a:latin typeface="+mn-ea"/>
                          <a:ea typeface="+mn-ea"/>
                        </a:rPr>
                        <a:t> 設計上の荷重条件</a:t>
                      </a:r>
                    </a:p>
                  </a:txBody>
                  <a:tcPr marL="18000" marR="18000" marT="18000" marB="18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r>
                        <a:rPr kumimoji="1" lang="en-US" altLang="ja-JP" sz="1000" b="0" dirty="0">
                          <a:solidFill>
                            <a:schemeClr val="tx1"/>
                          </a:solidFill>
                          <a:latin typeface="+mn-ea"/>
                          <a:ea typeface="+mn-ea"/>
                        </a:rPr>
                        <a:t>/</a:t>
                      </a:r>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rowSpan="2">
                  <a:txBody>
                    <a:bodyPr/>
                    <a:lstStyle/>
                    <a:p>
                      <a:pPr algn="ctr"/>
                      <a:r>
                        <a:rPr kumimoji="1" lang="ja-JP" altLang="en-US" sz="1000" b="0" dirty="0">
                          <a:solidFill>
                            <a:schemeClr val="tx1"/>
                          </a:solidFill>
                          <a:latin typeface="+mn-ea"/>
                          <a:ea typeface="+mn-ea"/>
                        </a:rPr>
                        <a:t>階数</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rowSpan="2">
                  <a:txBody>
                    <a:bodyPr/>
                    <a:lstStyle/>
                    <a:p>
                      <a:pPr algn="l"/>
                      <a:r>
                        <a:rPr kumimoji="1" lang="ja-JP" altLang="en-US" sz="1000" b="0" dirty="0">
                          <a:solidFill>
                            <a:schemeClr val="tx1"/>
                          </a:solidFill>
                          <a:latin typeface="+mn-ea"/>
                          <a:ea typeface="+mn-ea"/>
                        </a:rPr>
                        <a:t>○○○階屋上</a:t>
                      </a:r>
                      <a:endParaRPr kumimoji="1" lang="en-US" altLang="ja-JP" sz="1000" b="0" dirty="0">
                        <a:solidFill>
                          <a:schemeClr val="tx1"/>
                        </a:solidFill>
                        <a:latin typeface="+mn-ea"/>
                        <a:ea typeface="+mn-ea"/>
                      </a:endParaRPr>
                    </a:p>
                    <a:p>
                      <a:pPr algn="l"/>
                      <a:r>
                        <a:rPr kumimoji="1" lang="ja-JP" altLang="en-US" sz="1000" b="0" dirty="0">
                          <a:solidFill>
                            <a:schemeClr val="tx1"/>
                          </a:solidFill>
                          <a:latin typeface="+mn-ea"/>
                          <a:ea typeface="+mn-ea"/>
                        </a:rPr>
                        <a:t>（屋上緑化のみ）</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462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000" b="0" dirty="0">
                          <a:solidFill>
                            <a:schemeClr val="tx1"/>
                          </a:solidFill>
                          <a:latin typeface="+mn-ea"/>
                          <a:ea typeface="+mn-ea"/>
                        </a:rPr>
                        <a:t> 実際の荷重</a:t>
                      </a:r>
                    </a:p>
                  </a:txBody>
                  <a:tcPr marL="18000" marR="18000" marT="18000" marB="18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r>
                        <a:rPr kumimoji="1" lang="en-US" altLang="ja-JP" sz="1000" b="0" dirty="0">
                          <a:solidFill>
                            <a:schemeClr val="tx1"/>
                          </a:solidFill>
                          <a:latin typeface="+mn-ea"/>
                          <a:ea typeface="+mn-ea"/>
                        </a:rPr>
                        <a:t>/</a:t>
                      </a:r>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46400">
                <a:tc>
                  <a:txBody>
                    <a:bodyPr/>
                    <a:lstStyle/>
                    <a:p>
                      <a:pPr algn="ctr"/>
                      <a:r>
                        <a:rPr kumimoji="1" lang="ja-JP" altLang="en-US" sz="1000" b="0" dirty="0">
                          <a:solidFill>
                            <a:schemeClr val="tx1"/>
                          </a:solidFill>
                          <a:latin typeface="+mn-ea"/>
                          <a:ea typeface="+mn-ea"/>
                        </a:rPr>
                        <a:t>土壌、植栽基盤</a:t>
                      </a:r>
                      <a:endParaRPr kumimoji="1" lang="en-US" altLang="ja-JP" sz="1000" b="0" dirty="0">
                        <a:solidFill>
                          <a:schemeClr val="tx1"/>
                        </a:solidFill>
                        <a:latin typeface="+mn-ea"/>
                        <a:ea typeface="+mn-ea"/>
                      </a:endParaRPr>
                    </a:p>
                    <a:p>
                      <a:pPr algn="ctr"/>
                      <a:r>
                        <a:rPr kumimoji="1" lang="ja-JP" altLang="en-US" sz="1000" b="0" dirty="0">
                          <a:solidFill>
                            <a:schemeClr val="tx1"/>
                          </a:solidFill>
                          <a:latin typeface="+mn-ea"/>
                          <a:ea typeface="+mn-ea"/>
                        </a:rPr>
                        <a:t>厚</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latin typeface="+mn-ea"/>
                          <a:ea typeface="+mn-ea"/>
                        </a:rPr>
                        <a:t>土壌、植栽基盤の</a:t>
                      </a:r>
                      <a:endParaRPr kumimoji="1" lang="en-US" altLang="ja-JP" sz="1000" b="0" dirty="0">
                        <a:solidFill>
                          <a:schemeClr val="tx1"/>
                        </a:solidFill>
                        <a:latin typeface="+mn-ea"/>
                        <a:ea typeface="+mn-ea"/>
                      </a:endParaRPr>
                    </a:p>
                    <a:p>
                      <a:pPr algn="ctr"/>
                      <a:r>
                        <a:rPr kumimoji="1" lang="ja-JP" altLang="en-US" sz="1000" b="0" dirty="0">
                          <a:solidFill>
                            <a:schemeClr val="tx1"/>
                          </a:solidFill>
                          <a:latin typeface="+mn-ea"/>
                          <a:ea typeface="+mn-ea"/>
                        </a:rPr>
                        <a:t>種類と名称</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latin typeface="+mn-ea"/>
                          <a:ea typeface="+mn-ea"/>
                        </a:rPr>
                        <a:t>土壌、植栽基盤の</a:t>
                      </a:r>
                      <a:r>
                        <a:rPr kumimoji="1" lang="ja-JP" altLang="en-US" sz="1000" b="0">
                          <a:solidFill>
                            <a:schemeClr val="tx1"/>
                          </a:solidFill>
                          <a:latin typeface="+mn-ea"/>
                          <a:ea typeface="+mn-ea"/>
                        </a:rPr>
                        <a:t>湿潤時比重</a:t>
                      </a: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46400">
                <a:tc>
                  <a:txBody>
                    <a:bodyPr/>
                    <a:lstStyle/>
                    <a:p>
                      <a:pPr algn="ctr"/>
                      <a:r>
                        <a:rPr kumimoji="1" lang="ja-JP" altLang="en-US" sz="1000" b="0" dirty="0">
                          <a:solidFill>
                            <a:schemeClr val="tx1"/>
                          </a:solidFill>
                          <a:latin typeface="+mn-ea"/>
                          <a:ea typeface="+mn-ea"/>
                        </a:rPr>
                        <a:t>植栽数量</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gridSpan="5">
                  <a:txBody>
                    <a:bodyPr/>
                    <a:lstStyle/>
                    <a:p>
                      <a:pPr algn="l"/>
                      <a:r>
                        <a:rPr kumimoji="1" lang="ja-JP" altLang="en-US" sz="1000" b="0" dirty="0">
                          <a:solidFill>
                            <a:schemeClr val="tx1"/>
                          </a:solidFill>
                          <a:latin typeface="+mn-ea"/>
                          <a:ea typeface="+mn-ea"/>
                        </a:rPr>
                        <a:t>高木：○○○本　中木：○○○本　低木：○○○本　地被：○○○㎡</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46400">
                <a:tc>
                  <a:txBody>
                    <a:bodyPr/>
                    <a:lstStyle/>
                    <a:p>
                      <a:pPr algn="ctr"/>
                      <a:r>
                        <a:rPr kumimoji="1" lang="ja-JP" altLang="en-US" sz="1000" b="0" dirty="0">
                          <a:solidFill>
                            <a:schemeClr val="tx1"/>
                          </a:solidFill>
                          <a:latin typeface="+mn-ea"/>
                          <a:ea typeface="+mn-ea"/>
                        </a:rPr>
                        <a:t>潅水方法</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CCCC"/>
                    </a:solidFill>
                  </a:tcPr>
                </a:tc>
                <a:tc gridSpan="5">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740229" y="3239135"/>
            <a:ext cx="2507418" cy="400110"/>
          </a:xfrm>
          <a:prstGeom prst="rect">
            <a:avLst/>
          </a:prstGeom>
          <a:noFill/>
        </p:spPr>
        <p:txBody>
          <a:bodyPr wrap="none" rtlCol="0">
            <a:spAutoFit/>
          </a:bodyPr>
          <a:lstStyle/>
          <a:p>
            <a:r>
              <a:rPr kumimoji="1" lang="ja-JP" altLang="en-US" sz="2000" b="1" dirty="0">
                <a:latin typeface="ＭＳ ゴシック" panose="020B0609070205080204" pitchFamily="49" charset="-128"/>
                <a:ea typeface="ＭＳ ゴシック" panose="020B0609070205080204" pitchFamily="49" charset="-128"/>
              </a:rPr>
              <a:t>■特徴的な緑化技術</a:t>
            </a:r>
          </a:p>
        </p:txBody>
      </p:sp>
      <p:sp>
        <p:nvSpPr>
          <p:cNvPr id="8" name="テキスト ボックス 7"/>
          <p:cNvSpPr txBox="1">
            <a:spLocks noChangeAspect="1"/>
          </p:cNvSpPr>
          <p:nvPr/>
        </p:nvSpPr>
        <p:spPr>
          <a:xfrm>
            <a:off x="935267" y="3629720"/>
            <a:ext cx="6547841" cy="6168035"/>
          </a:xfrm>
          <a:prstGeom prst="rect">
            <a:avLst/>
          </a:prstGeom>
          <a:noFill/>
          <a:ln w="12700">
            <a:solidFill>
              <a:schemeClr val="tx1"/>
            </a:solidFill>
          </a:ln>
        </p:spPr>
        <p:txBody>
          <a:bodyPr wrap="square" lIns="36000" tIns="36000" rIns="36000" bIns="36000" rtlCol="0">
            <a:noAutofit/>
          </a:bodyPr>
          <a:lstStyle/>
          <a:p>
            <a:pPr algn="just">
              <a:lnSpc>
                <a:spcPts val="1700"/>
              </a:lnSpc>
            </a:pPr>
            <a:r>
              <a:rPr kumimoji="1" lang="ja-JP" altLang="en-US" sz="1200" dirty="0">
                <a:latin typeface="ＭＳ 明朝" panose="02020609040205080304" pitchFamily="17" charset="-128"/>
                <a:ea typeface="ＭＳ 明朝" panose="02020609040205080304" pitchFamily="17" charset="-128"/>
              </a:rPr>
              <a:t>（作品の概要を</a:t>
            </a:r>
            <a:r>
              <a:rPr kumimoji="1" lang="en-US" altLang="ja-JP" sz="1200" dirty="0">
                <a:latin typeface="ＭＳ 明朝" panose="02020609040205080304" pitchFamily="17" charset="-128"/>
                <a:ea typeface="ＭＳ 明朝" panose="02020609040205080304" pitchFamily="17" charset="-128"/>
              </a:rPr>
              <a:t>MS</a:t>
            </a:r>
            <a:r>
              <a:rPr kumimoji="1" lang="ja-JP" altLang="en-US" sz="1200" dirty="0">
                <a:latin typeface="ＭＳ 明朝" panose="02020609040205080304" pitchFamily="17" charset="-128"/>
                <a:ea typeface="ＭＳ 明朝" panose="02020609040205080304" pitchFamily="17" charset="-128"/>
              </a:rPr>
              <a:t>明朝</a:t>
            </a:r>
            <a:r>
              <a:rPr kumimoji="1" lang="en-US" altLang="ja-JP" sz="1200" dirty="0">
                <a:latin typeface="ＭＳ 明朝" panose="02020609040205080304" pitchFamily="17" charset="-128"/>
                <a:ea typeface="ＭＳ 明朝" panose="02020609040205080304" pitchFamily="17" charset="-128"/>
              </a:rPr>
              <a:t>12pt</a:t>
            </a:r>
            <a:r>
              <a:rPr kumimoji="1" lang="ja-JP" altLang="en-US" sz="1200" dirty="0">
                <a:latin typeface="ＭＳ 明朝" panose="02020609040205080304" pitchFamily="17" charset="-128"/>
                <a:ea typeface="ＭＳ 明朝" panose="02020609040205080304" pitchFamily="17" charset="-128"/>
              </a:rPr>
              <a:t>）</a:t>
            </a:r>
            <a:endParaRPr kumimoji="1" lang="en-US" altLang="ja-JP"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endParaRPr lang="en-US" altLang="ja-JP"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p:txBody>
      </p:sp>
      <p:sp>
        <p:nvSpPr>
          <p:cNvPr id="9" name="円/楕円 8"/>
          <p:cNvSpPr/>
          <p:nvPr/>
        </p:nvSpPr>
        <p:spPr>
          <a:xfrm>
            <a:off x="1417895" y="4532436"/>
            <a:ext cx="5495925" cy="3266511"/>
          </a:xfrm>
          <a:prstGeom prst="ellipse">
            <a:avLst/>
          </a:prstGeom>
          <a:solidFill>
            <a:srgbClr val="FFFFC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50" dirty="0">
                <a:solidFill>
                  <a:schemeClr val="tx1"/>
                </a:solidFill>
                <a:latin typeface="ＭＳ 明朝" panose="02020609040205080304" pitchFamily="17" charset="-128"/>
                <a:ea typeface="ＭＳ 明朝" panose="02020609040205080304" pitchFamily="17" charset="-128"/>
              </a:rPr>
              <a:t>設定した緑化の目的を達成するために取り入れた技術とその達成状況、利用面や美観性、植栽デザインなどの緑化の特色、竣工後の維持管理や運営など、限られた空間を効果的に緑化するための工夫について、図表を含めて</a:t>
            </a:r>
            <a:r>
              <a:rPr kumimoji="1" lang="en-US" altLang="ja-JP" sz="1050" dirty="0">
                <a:solidFill>
                  <a:schemeClr val="tx1"/>
                </a:solidFill>
                <a:latin typeface="ＭＳ 明朝" panose="02020609040205080304" pitchFamily="17" charset="-128"/>
                <a:ea typeface="ＭＳ 明朝" panose="02020609040205080304" pitchFamily="17" charset="-128"/>
              </a:rPr>
              <a:t>1,500</a:t>
            </a:r>
            <a:r>
              <a:rPr kumimoji="1" lang="ja-JP" altLang="en-US" sz="1050" dirty="0">
                <a:solidFill>
                  <a:schemeClr val="tx1"/>
                </a:solidFill>
                <a:latin typeface="ＭＳ 明朝" panose="02020609040205080304" pitchFamily="17" charset="-128"/>
                <a:ea typeface="ＭＳ 明朝" panose="02020609040205080304" pitchFamily="17" charset="-128"/>
              </a:rPr>
              <a:t>字程度にまとめてください。</a:t>
            </a:r>
            <a:endParaRPr kumimoji="1" lang="en-US" altLang="ja-JP" sz="1050" dirty="0">
              <a:solidFill>
                <a:schemeClr val="tx1"/>
              </a:solidFill>
              <a:latin typeface="ＭＳ 明朝" panose="02020609040205080304" pitchFamily="17" charset="-128"/>
              <a:ea typeface="ＭＳ 明朝" panose="02020609040205080304" pitchFamily="17" charset="-128"/>
            </a:endParaRPr>
          </a:p>
          <a:p>
            <a:pPr>
              <a:lnSpc>
                <a:spcPct val="150000"/>
              </a:lnSpc>
            </a:pPr>
            <a:endParaRPr lang="en-US" altLang="ja-JP" sz="1050" dirty="0">
              <a:solidFill>
                <a:schemeClr val="tx1"/>
              </a:solidFill>
              <a:latin typeface="ＭＳ 明朝" panose="02020609040205080304" pitchFamily="17" charset="-128"/>
              <a:ea typeface="ＭＳ 明朝" panose="02020609040205080304" pitchFamily="17" charset="-128"/>
            </a:endParaRPr>
          </a:p>
          <a:p>
            <a:pPr>
              <a:lnSpc>
                <a:spcPct val="150000"/>
              </a:lnSpc>
            </a:pPr>
            <a:r>
              <a:rPr kumimoji="1" lang="ja-JP" altLang="en-US" sz="1050" dirty="0">
                <a:solidFill>
                  <a:schemeClr val="tx1"/>
                </a:solidFill>
                <a:latin typeface="ＭＳ 明朝" panose="02020609040205080304" pitchFamily="17" charset="-128"/>
                <a:ea typeface="ＭＳ 明朝" panose="02020609040205080304" pitchFamily="17" charset="-128"/>
              </a:rPr>
              <a:t>・技術だけではなく、限られたスペースを緑化することの意味や意義、考え方（コンセプト）も審査のポイントになります。</a:t>
            </a:r>
            <a:endParaRPr kumimoji="1" lang="en-US" altLang="ja-JP" sz="1050" dirty="0">
              <a:solidFill>
                <a:schemeClr val="tx1"/>
              </a:solidFill>
              <a:latin typeface="ＭＳ 明朝" panose="02020609040205080304" pitchFamily="17" charset="-128"/>
              <a:ea typeface="ＭＳ 明朝" panose="02020609040205080304" pitchFamily="17" charset="-128"/>
            </a:endParaRPr>
          </a:p>
        </p:txBody>
      </p:sp>
      <p:sp>
        <p:nvSpPr>
          <p:cNvPr id="10" name="テキスト ボックス 9"/>
          <p:cNvSpPr txBox="1"/>
          <p:nvPr/>
        </p:nvSpPr>
        <p:spPr>
          <a:xfrm>
            <a:off x="1995939" y="8671393"/>
            <a:ext cx="4358886" cy="253916"/>
          </a:xfrm>
          <a:prstGeom prst="rect">
            <a:avLst/>
          </a:prstGeom>
          <a:solidFill>
            <a:srgbClr val="FFFFCC"/>
          </a:solidFill>
          <a:ln w="12700">
            <a:solidFill>
              <a:schemeClr val="bg1">
                <a:lumMod val="50000"/>
              </a:schemeClr>
            </a:solidFill>
          </a:ln>
        </p:spPr>
        <p:txBody>
          <a:bodyPr wrap="none" rtlCol="0">
            <a:spAutoFit/>
          </a:bodyPr>
          <a:lstStyle/>
          <a:p>
            <a:r>
              <a:rPr lang="ja-JP" altLang="en-US" sz="1050" dirty="0">
                <a:latin typeface="ＭＳ 明朝" panose="02020609040205080304" pitchFamily="17" charset="-128"/>
                <a:ea typeface="ＭＳ 明朝" panose="02020609040205080304" pitchFamily="17" charset="-128"/>
              </a:rPr>
              <a:t>緑化技術に関する写真や図表を入れて自由にレイアウトしてください</a:t>
            </a:r>
            <a:endParaRPr kumimoji="1" lang="ja-JP" altLang="en-US" sz="1050" dirty="0">
              <a:latin typeface="ＭＳ 明朝" panose="02020609040205080304" pitchFamily="17" charset="-128"/>
              <a:ea typeface="ＭＳ 明朝" panose="02020609040205080304" pitchFamily="17" charset="-128"/>
            </a:endParaRPr>
          </a:p>
        </p:txBody>
      </p:sp>
      <p:sp>
        <p:nvSpPr>
          <p:cNvPr id="11" name="テキスト ボックス 10"/>
          <p:cNvSpPr txBox="1"/>
          <p:nvPr/>
        </p:nvSpPr>
        <p:spPr>
          <a:xfrm>
            <a:off x="7712529" y="482600"/>
            <a:ext cx="958917" cy="400110"/>
          </a:xfrm>
          <a:prstGeom prst="rect">
            <a:avLst/>
          </a:prstGeom>
          <a:noFill/>
        </p:spPr>
        <p:txBody>
          <a:bodyPr wrap="none" rtlCol="0">
            <a:spAutoFit/>
          </a:bodyPr>
          <a:lstStyle/>
          <a:p>
            <a:r>
              <a:rPr kumimoji="1" lang="ja-JP" altLang="en-US" sz="2000" b="1" dirty="0">
                <a:latin typeface="ＭＳ ゴシック" panose="020B0609070205080204" pitchFamily="49" charset="-128"/>
                <a:ea typeface="ＭＳ ゴシック" panose="020B0609070205080204" pitchFamily="49" charset="-128"/>
              </a:rPr>
              <a:t>■写真</a:t>
            </a:r>
          </a:p>
        </p:txBody>
      </p:sp>
      <p:graphicFrame>
        <p:nvGraphicFramePr>
          <p:cNvPr id="12" name="表 11"/>
          <p:cNvGraphicFramePr>
            <a:graphicFrameLocks noGrp="1"/>
          </p:cNvGraphicFramePr>
          <p:nvPr>
            <p:extLst>
              <p:ext uri="{D42A27DB-BD31-4B8C-83A1-F6EECF244321}">
                <p14:modId xmlns:p14="http://schemas.microsoft.com/office/powerpoint/2010/main" val="3001015088"/>
              </p:ext>
            </p:extLst>
          </p:nvPr>
        </p:nvGraphicFramePr>
        <p:xfrm>
          <a:off x="7693479" y="1159946"/>
          <a:ext cx="7078887" cy="8640000"/>
        </p:xfrm>
        <a:graphic>
          <a:graphicData uri="http://schemas.openxmlformats.org/drawingml/2006/table">
            <a:tbl>
              <a:tblPr firstRow="1" bandRow="1">
                <a:tableStyleId>{5C22544A-7EE6-4342-B048-85BDC9FD1C3A}</a:tableStyleId>
              </a:tblPr>
              <a:tblGrid>
                <a:gridCol w="4896000">
                  <a:extLst>
                    <a:ext uri="{9D8B030D-6E8A-4147-A177-3AD203B41FA5}">
                      <a16:colId xmlns:a16="http://schemas.microsoft.com/office/drawing/2014/main" val="20000"/>
                    </a:ext>
                  </a:extLst>
                </a:gridCol>
                <a:gridCol w="2182887">
                  <a:extLst>
                    <a:ext uri="{9D8B030D-6E8A-4147-A177-3AD203B41FA5}">
                      <a16:colId xmlns:a16="http://schemas.microsoft.com/office/drawing/2014/main" val="20001"/>
                    </a:ext>
                  </a:extLst>
                </a:gridCol>
              </a:tblGrid>
              <a:tr h="2880000">
                <a:tc>
                  <a:txBody>
                    <a:bodyPr/>
                    <a:lstStyle/>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写真のサイズは、標準版（光沢、縁なし）でお願いします。</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a:solidFill>
                            <a:schemeClr val="tx1"/>
                          </a:solidFill>
                          <a:latin typeface="ＭＳ ゴシック" panose="020B0609070205080204" pitchFamily="49" charset="-128"/>
                          <a:ea typeface="ＭＳ ゴシック" panose="020B0609070205080204" pitchFamily="49" charset="-128"/>
                        </a:rPr>
                        <a:t>JEPG</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r h="2880000">
                <a:tc>
                  <a:txBody>
                    <a:bodyPr/>
                    <a:lstStyle/>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a:solidFill>
                            <a:schemeClr val="tx1"/>
                          </a:solidFill>
                          <a:latin typeface="ＭＳ ゴシック" panose="020B0609070205080204" pitchFamily="49" charset="-128"/>
                          <a:ea typeface="ＭＳ ゴシック" panose="020B0609070205080204" pitchFamily="49" charset="-128"/>
                        </a:rPr>
                        <a:t>JEPG</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2880000">
                <a:tc>
                  <a:txBody>
                    <a:bodyPr/>
                    <a:lstStyle/>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a:solidFill>
                            <a:schemeClr val="tx1"/>
                          </a:solidFill>
                          <a:latin typeface="ＭＳ ゴシック" panose="020B0609070205080204" pitchFamily="49" charset="-128"/>
                          <a:ea typeface="ＭＳ ゴシック" panose="020B0609070205080204" pitchFamily="49" charset="-128"/>
                        </a:rPr>
                        <a:t>JEPG</a:t>
                      </a:r>
                      <a:r>
                        <a:rPr kumimoji="1" lang="ja-JP" altLang="en-US" sz="1050" b="0">
                          <a:solidFill>
                            <a:schemeClr val="tx1"/>
                          </a:solidFill>
                          <a:latin typeface="ＭＳ ゴシック" panose="020B0609070205080204" pitchFamily="49" charset="-128"/>
                          <a:ea typeface="ＭＳ ゴシック" panose="020B0609070205080204" pitchFamily="49" charset="-128"/>
                        </a:rPr>
                        <a:t>ファイル</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のご提出も併せてお願いいたします。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990996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2473</Words>
  <Application>Microsoft Office PowerPoint</Application>
  <PresentationFormat>ユーザー設定</PresentationFormat>
  <Paragraphs>166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HGS創英角ｺﾞｼｯｸUB</vt:lpstr>
      <vt:lpstr>ＭＳ Ｐゴシック</vt:lpstr>
      <vt:lpstr>ＭＳ ゴシック</vt:lpstr>
      <vt:lpstr>ＭＳ 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公益財団法人都市緑化機構</dc:creator>
  <cp:lastModifiedBy>ri</cp:lastModifiedBy>
  <cp:revision>40</cp:revision>
  <cp:lastPrinted>2018-02-07T03:00:32Z</cp:lastPrinted>
  <dcterms:created xsi:type="dcterms:W3CDTF">2018-02-06T10:08:35Z</dcterms:created>
  <dcterms:modified xsi:type="dcterms:W3CDTF">2020-03-26T00:27:44Z</dcterms:modified>
</cp:coreProperties>
</file>