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15119350" cy="10691813"/>
  <p:notesSz cx="9939338" cy="14368463"/>
  <p:defaultTextStyle>
    <a:defPPr>
      <a:defRPr lang="ja-JP"/>
    </a:defPPr>
    <a:lvl1pPr marL="0" algn="l" defTabSz="1238921" rtl="0" eaLnBrk="1" latinLnBrk="0" hangingPunct="1">
      <a:defRPr kumimoji="1" sz="2439" kern="1200">
        <a:solidFill>
          <a:schemeClr val="tx1"/>
        </a:solidFill>
        <a:latin typeface="+mn-lt"/>
        <a:ea typeface="+mn-ea"/>
        <a:cs typeface="+mn-cs"/>
      </a:defRPr>
    </a:lvl1pPr>
    <a:lvl2pPr marL="619460" algn="l" defTabSz="1238921" rtl="0" eaLnBrk="1" latinLnBrk="0" hangingPunct="1">
      <a:defRPr kumimoji="1" sz="2439" kern="1200">
        <a:solidFill>
          <a:schemeClr val="tx1"/>
        </a:solidFill>
        <a:latin typeface="+mn-lt"/>
        <a:ea typeface="+mn-ea"/>
        <a:cs typeface="+mn-cs"/>
      </a:defRPr>
    </a:lvl2pPr>
    <a:lvl3pPr marL="1238921" algn="l" defTabSz="1238921" rtl="0" eaLnBrk="1" latinLnBrk="0" hangingPunct="1">
      <a:defRPr kumimoji="1" sz="2439" kern="1200">
        <a:solidFill>
          <a:schemeClr val="tx1"/>
        </a:solidFill>
        <a:latin typeface="+mn-lt"/>
        <a:ea typeface="+mn-ea"/>
        <a:cs typeface="+mn-cs"/>
      </a:defRPr>
    </a:lvl3pPr>
    <a:lvl4pPr marL="1858381" algn="l" defTabSz="1238921" rtl="0" eaLnBrk="1" latinLnBrk="0" hangingPunct="1">
      <a:defRPr kumimoji="1" sz="2439" kern="1200">
        <a:solidFill>
          <a:schemeClr val="tx1"/>
        </a:solidFill>
        <a:latin typeface="+mn-lt"/>
        <a:ea typeface="+mn-ea"/>
        <a:cs typeface="+mn-cs"/>
      </a:defRPr>
    </a:lvl4pPr>
    <a:lvl5pPr marL="2477841" algn="l" defTabSz="1238921" rtl="0" eaLnBrk="1" latinLnBrk="0" hangingPunct="1">
      <a:defRPr kumimoji="1" sz="2439" kern="1200">
        <a:solidFill>
          <a:schemeClr val="tx1"/>
        </a:solidFill>
        <a:latin typeface="+mn-lt"/>
        <a:ea typeface="+mn-ea"/>
        <a:cs typeface="+mn-cs"/>
      </a:defRPr>
    </a:lvl5pPr>
    <a:lvl6pPr marL="3097301" algn="l" defTabSz="1238921" rtl="0" eaLnBrk="1" latinLnBrk="0" hangingPunct="1">
      <a:defRPr kumimoji="1" sz="2439" kern="1200">
        <a:solidFill>
          <a:schemeClr val="tx1"/>
        </a:solidFill>
        <a:latin typeface="+mn-lt"/>
        <a:ea typeface="+mn-ea"/>
        <a:cs typeface="+mn-cs"/>
      </a:defRPr>
    </a:lvl6pPr>
    <a:lvl7pPr marL="3716762" algn="l" defTabSz="1238921" rtl="0" eaLnBrk="1" latinLnBrk="0" hangingPunct="1">
      <a:defRPr kumimoji="1" sz="2439" kern="1200">
        <a:solidFill>
          <a:schemeClr val="tx1"/>
        </a:solidFill>
        <a:latin typeface="+mn-lt"/>
        <a:ea typeface="+mn-ea"/>
        <a:cs typeface="+mn-cs"/>
      </a:defRPr>
    </a:lvl7pPr>
    <a:lvl8pPr marL="4336222" algn="l" defTabSz="1238921" rtl="0" eaLnBrk="1" latinLnBrk="0" hangingPunct="1">
      <a:defRPr kumimoji="1" sz="2439" kern="1200">
        <a:solidFill>
          <a:schemeClr val="tx1"/>
        </a:solidFill>
        <a:latin typeface="+mn-lt"/>
        <a:ea typeface="+mn-ea"/>
        <a:cs typeface="+mn-cs"/>
      </a:defRPr>
    </a:lvl8pPr>
    <a:lvl9pPr marL="4955682" algn="l" defTabSz="1238921" rtl="0" eaLnBrk="1" latinLnBrk="0" hangingPunct="1">
      <a:defRPr kumimoji="1" sz="243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2CC"/>
    <a:srgbClr val="CCCCCC"/>
    <a:srgbClr val="2F75B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3165" autoAdjust="0"/>
  </p:normalViewPr>
  <p:slideViewPr>
    <p:cSldViewPr snapToGrid="0" showGuides="1">
      <p:cViewPr>
        <p:scale>
          <a:sx n="100" d="100"/>
          <a:sy n="100" d="100"/>
        </p:scale>
        <p:origin x="186" y="-2280"/>
      </p:cViewPr>
      <p:guideLst>
        <p:guide orient="horz" pos="3368"/>
        <p:guide pos="47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4306737" cy="720603"/>
          </a:xfrm>
          <a:prstGeom prst="rect">
            <a:avLst/>
          </a:prstGeom>
        </p:spPr>
        <p:txBody>
          <a:bodyPr vert="horz" lIns="132725" tIns="66363" rIns="132725" bIns="66363" rtlCol="0"/>
          <a:lstStyle>
            <a:lvl1pPr algn="l">
              <a:defRPr sz="1700"/>
            </a:lvl1pPr>
          </a:lstStyle>
          <a:p>
            <a:endParaRPr kumimoji="1" lang="ja-JP" altLang="en-US"/>
          </a:p>
        </p:txBody>
      </p:sp>
      <p:sp>
        <p:nvSpPr>
          <p:cNvPr id="3" name="日付プレースホルダー 2"/>
          <p:cNvSpPr>
            <a:spLocks noGrp="1"/>
          </p:cNvSpPr>
          <p:nvPr>
            <p:ph type="dt" idx="1"/>
          </p:nvPr>
        </p:nvSpPr>
        <p:spPr>
          <a:xfrm>
            <a:off x="5630284" y="1"/>
            <a:ext cx="4306737" cy="720603"/>
          </a:xfrm>
          <a:prstGeom prst="rect">
            <a:avLst/>
          </a:prstGeom>
        </p:spPr>
        <p:txBody>
          <a:bodyPr vert="horz" lIns="132725" tIns="66363" rIns="132725" bIns="66363" rtlCol="0"/>
          <a:lstStyle>
            <a:lvl1pPr algn="r">
              <a:defRPr sz="1700"/>
            </a:lvl1pPr>
          </a:lstStyle>
          <a:p>
            <a:fld id="{EF7077E7-4F20-4B56-85AA-7C165C96AC0A}" type="datetimeFigureOut">
              <a:rPr kumimoji="1" lang="ja-JP" altLang="en-US" smtClean="0"/>
              <a:t>2019/2/4</a:t>
            </a:fld>
            <a:endParaRPr kumimoji="1" lang="ja-JP" altLang="en-US"/>
          </a:p>
        </p:txBody>
      </p:sp>
      <p:sp>
        <p:nvSpPr>
          <p:cNvPr id="4" name="スライド イメージ プレースホルダー 3"/>
          <p:cNvSpPr>
            <a:spLocks noGrp="1" noRot="1" noChangeAspect="1"/>
          </p:cNvSpPr>
          <p:nvPr>
            <p:ph type="sldImg" idx="2"/>
          </p:nvPr>
        </p:nvSpPr>
        <p:spPr>
          <a:xfrm>
            <a:off x="1539875" y="1797050"/>
            <a:ext cx="6859588" cy="4849813"/>
          </a:xfrm>
          <a:prstGeom prst="rect">
            <a:avLst/>
          </a:prstGeom>
          <a:noFill/>
          <a:ln w="12700">
            <a:solidFill>
              <a:prstClr val="black"/>
            </a:solidFill>
          </a:ln>
        </p:spPr>
        <p:txBody>
          <a:bodyPr vert="horz" lIns="132725" tIns="66363" rIns="132725" bIns="66363" rtlCol="0" anchor="ctr"/>
          <a:lstStyle/>
          <a:p>
            <a:endParaRPr lang="ja-JP" altLang="en-US"/>
          </a:p>
        </p:txBody>
      </p:sp>
      <p:sp>
        <p:nvSpPr>
          <p:cNvPr id="5" name="ノート プレースホルダー 4"/>
          <p:cNvSpPr>
            <a:spLocks noGrp="1"/>
          </p:cNvSpPr>
          <p:nvPr>
            <p:ph type="body" sz="quarter" idx="3"/>
          </p:nvPr>
        </p:nvSpPr>
        <p:spPr>
          <a:xfrm>
            <a:off x="994399" y="6914580"/>
            <a:ext cx="7950543" cy="5656965"/>
          </a:xfrm>
          <a:prstGeom prst="rect">
            <a:avLst/>
          </a:prstGeom>
        </p:spPr>
        <p:txBody>
          <a:bodyPr vert="horz" lIns="132725" tIns="66363" rIns="132725" bIns="6636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13647861"/>
            <a:ext cx="4306737" cy="720603"/>
          </a:xfrm>
          <a:prstGeom prst="rect">
            <a:avLst/>
          </a:prstGeom>
        </p:spPr>
        <p:txBody>
          <a:bodyPr vert="horz" lIns="132725" tIns="66363" rIns="132725" bIns="66363" rtlCol="0" anchor="b"/>
          <a:lstStyle>
            <a:lvl1pPr algn="l">
              <a:defRPr sz="1700"/>
            </a:lvl1pPr>
          </a:lstStyle>
          <a:p>
            <a:endParaRPr kumimoji="1" lang="ja-JP" altLang="en-US"/>
          </a:p>
        </p:txBody>
      </p:sp>
      <p:sp>
        <p:nvSpPr>
          <p:cNvPr id="7" name="スライド番号プレースホルダー 6"/>
          <p:cNvSpPr>
            <a:spLocks noGrp="1"/>
          </p:cNvSpPr>
          <p:nvPr>
            <p:ph type="sldNum" sz="quarter" idx="5"/>
          </p:nvPr>
        </p:nvSpPr>
        <p:spPr>
          <a:xfrm>
            <a:off x="5630284" y="13647861"/>
            <a:ext cx="4306737" cy="720603"/>
          </a:xfrm>
          <a:prstGeom prst="rect">
            <a:avLst/>
          </a:prstGeom>
        </p:spPr>
        <p:txBody>
          <a:bodyPr vert="horz" lIns="132725" tIns="66363" rIns="132725" bIns="66363" rtlCol="0" anchor="b"/>
          <a:lstStyle>
            <a:lvl1pPr algn="r">
              <a:defRPr sz="1700"/>
            </a:lvl1pPr>
          </a:lstStyle>
          <a:p>
            <a:fld id="{DB49AC87-D26D-4766-A98D-1344C29B2811}" type="slidenum">
              <a:rPr kumimoji="1" lang="ja-JP" altLang="en-US" smtClean="0"/>
              <a:t>‹#›</a:t>
            </a:fld>
            <a:endParaRPr kumimoji="1" lang="ja-JP" altLang="en-US"/>
          </a:p>
        </p:txBody>
      </p:sp>
    </p:spTree>
    <p:extLst>
      <p:ext uri="{BB962C8B-B14F-4D97-AF65-F5344CB8AC3E}">
        <p14:creationId xmlns:p14="http://schemas.microsoft.com/office/powerpoint/2010/main" val="27165248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B49AC87-D26D-4766-A98D-1344C29B2811}" type="slidenum">
              <a:rPr kumimoji="1" lang="ja-JP" altLang="en-US" smtClean="0"/>
              <a:t>1</a:t>
            </a:fld>
            <a:endParaRPr kumimoji="1" lang="ja-JP" altLang="en-US"/>
          </a:p>
        </p:txBody>
      </p:sp>
    </p:spTree>
    <p:extLst>
      <p:ext uri="{BB962C8B-B14F-4D97-AF65-F5344CB8AC3E}">
        <p14:creationId xmlns:p14="http://schemas.microsoft.com/office/powerpoint/2010/main" val="3396695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ja-JP" altLang="en-US"/>
              <a:t>マスター タイトルの書式設定</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A188A57-EEF6-456B-B2F2-474D6F82F54D}" type="datetimeFigureOut">
              <a:rPr kumimoji="1" lang="ja-JP" altLang="en-US" smtClean="0"/>
              <a:t>2019/2/4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1374261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188A57-EEF6-456B-B2F2-474D6F82F54D}" type="datetimeFigureOut">
              <a:rPr kumimoji="1" lang="ja-JP" altLang="en-US" smtClean="0"/>
              <a:t>2019/2/4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2600721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188A57-EEF6-456B-B2F2-474D6F82F54D}" type="datetimeFigureOut">
              <a:rPr kumimoji="1" lang="ja-JP" altLang="en-US" smtClean="0"/>
              <a:t>2019/2/4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1054103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A188A57-EEF6-456B-B2F2-474D6F82F54D}" type="datetimeFigureOut">
              <a:rPr kumimoji="1" lang="ja-JP" altLang="en-US" smtClean="0"/>
              <a:t>2019/2/4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3263025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A188A57-EEF6-456B-B2F2-474D6F82F54D}" type="datetimeFigureOut">
              <a:rPr kumimoji="1" lang="ja-JP" altLang="en-US" smtClean="0"/>
              <a:t>2019/2/4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100224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A188A57-EEF6-456B-B2F2-474D6F82F54D}" type="datetimeFigureOut">
              <a:rPr kumimoji="1" lang="ja-JP" altLang="en-US" smtClean="0"/>
              <a:t>2019/2/4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7192006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4" name="Content Placeholder 3"/>
          <p:cNvSpPr>
            <a:spLocks noGrp="1"/>
          </p:cNvSpPr>
          <p:nvPr>
            <p:ph sz="half" idx="2"/>
          </p:nvPr>
        </p:nvSpPr>
        <p:spPr>
          <a:xfrm>
            <a:off x="1041426" y="3905482"/>
            <a:ext cx="63961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ja-JP" altLang="en-US"/>
              <a:t>マスター テキストの書式設定</a:t>
            </a:r>
          </a:p>
        </p:txBody>
      </p:sp>
      <p:sp>
        <p:nvSpPr>
          <p:cNvPr id="6" name="Content Placeholder 5"/>
          <p:cNvSpPr>
            <a:spLocks noGrp="1"/>
          </p:cNvSpPr>
          <p:nvPr>
            <p:ph sz="quarter" idx="4"/>
          </p:nvPr>
        </p:nvSpPr>
        <p:spPr>
          <a:xfrm>
            <a:off x="7654172" y="3905482"/>
            <a:ext cx="6427693" cy="574437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A188A57-EEF6-456B-B2F2-474D6F82F54D}" type="datetimeFigureOut">
              <a:rPr kumimoji="1" lang="ja-JP" altLang="en-US" smtClean="0"/>
              <a:t>2019/2/4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1066392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A188A57-EEF6-456B-B2F2-474D6F82F54D}" type="datetimeFigureOut">
              <a:rPr kumimoji="1" lang="ja-JP" altLang="en-US" smtClean="0"/>
              <a:t>2019/2/4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2704171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188A57-EEF6-456B-B2F2-474D6F82F54D}" type="datetimeFigureOut">
              <a:rPr kumimoji="1" lang="ja-JP" altLang="en-US" smtClean="0"/>
              <a:t>2019/2/4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2034609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188A57-EEF6-456B-B2F2-474D6F82F54D}" type="datetimeFigureOut">
              <a:rPr kumimoji="1" lang="ja-JP" altLang="en-US" smtClean="0"/>
              <a:t>2019/2/4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18194465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ja-JP" altLang="en-US"/>
              <a:t>図を追加</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A188A57-EEF6-456B-B2F2-474D6F82F54D}" type="datetimeFigureOut">
              <a:rPr kumimoji="1" lang="ja-JP" altLang="en-US" smtClean="0"/>
              <a:t>2019/2/4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4054477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BA188A57-EEF6-456B-B2F2-474D6F82F54D}" type="datetimeFigureOut">
              <a:rPr kumimoji="1" lang="ja-JP" altLang="en-US" smtClean="0"/>
              <a:t>2019/2/4</a:t>
            </a:fld>
            <a:endParaRPr kumimoji="1" lang="ja-JP" altLang="en-US"/>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8D4B4215-2C93-4FA3-86EC-0FF4513A1B1A}" type="slidenum">
              <a:rPr kumimoji="1" lang="ja-JP" altLang="en-US" smtClean="0"/>
              <a:t>‹#›</a:t>
            </a:fld>
            <a:endParaRPr kumimoji="1" lang="ja-JP" altLang="en-US"/>
          </a:p>
        </p:txBody>
      </p:sp>
    </p:spTree>
    <p:extLst>
      <p:ext uri="{BB962C8B-B14F-4D97-AF65-F5344CB8AC3E}">
        <p14:creationId xmlns:p14="http://schemas.microsoft.com/office/powerpoint/2010/main" val="28456448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0" eaLnBrk="1" latinLnBrk="0" hangingPunct="1">
        <a:lnSpc>
          <a:spcPct val="90000"/>
        </a:lnSpc>
        <a:spcBef>
          <a:spcPct val="0"/>
        </a:spcBef>
        <a:buNone/>
        <a:defRPr kumimoji="1" sz="6860" kern="1200">
          <a:solidFill>
            <a:schemeClr val="tx1"/>
          </a:solidFill>
          <a:latin typeface="+mj-lt"/>
          <a:ea typeface="+mj-ea"/>
          <a:cs typeface="+mj-cs"/>
        </a:defRPr>
      </a:lvl1pPr>
    </p:titleStyle>
    <p:bodyStyle>
      <a:lvl1pPr marL="356387" indent="-356387" algn="l" defTabSz="1425550" rtl="0" eaLnBrk="1" latinLnBrk="0" hangingPunct="1">
        <a:lnSpc>
          <a:spcPct val="90000"/>
        </a:lnSpc>
        <a:spcBef>
          <a:spcPts val="1559"/>
        </a:spcBef>
        <a:buFont typeface="Arial" panose="020B0604020202020204" pitchFamily="34" charset="0"/>
        <a:buChar char="•"/>
        <a:defRPr kumimoji="1" sz="4365" kern="1200">
          <a:solidFill>
            <a:schemeClr val="tx1"/>
          </a:solidFill>
          <a:latin typeface="+mn-lt"/>
          <a:ea typeface="+mn-ea"/>
          <a:cs typeface="+mn-cs"/>
        </a:defRPr>
      </a:lvl1pPr>
      <a:lvl2pPr marL="1069162" indent="-356387" algn="l" defTabSz="1425550" rtl="0" eaLnBrk="1" latinLnBrk="0" hangingPunct="1">
        <a:lnSpc>
          <a:spcPct val="90000"/>
        </a:lnSpc>
        <a:spcBef>
          <a:spcPts val="780"/>
        </a:spcBef>
        <a:buFont typeface="Arial" panose="020B0604020202020204" pitchFamily="34" charset="0"/>
        <a:buChar char="•"/>
        <a:defRPr kumimoji="1" sz="3742" kern="1200">
          <a:solidFill>
            <a:schemeClr val="tx1"/>
          </a:solidFill>
          <a:latin typeface="+mn-lt"/>
          <a:ea typeface="+mn-ea"/>
          <a:cs typeface="+mn-cs"/>
        </a:defRPr>
      </a:lvl2pPr>
      <a:lvl3pPr marL="1781937" indent="-356387" algn="l" defTabSz="1425550" rtl="0" eaLnBrk="1" latinLnBrk="0" hangingPunct="1">
        <a:lnSpc>
          <a:spcPct val="90000"/>
        </a:lnSpc>
        <a:spcBef>
          <a:spcPts val="780"/>
        </a:spcBef>
        <a:buFont typeface="Arial" panose="020B0604020202020204" pitchFamily="34" charset="0"/>
        <a:buChar char="•"/>
        <a:defRPr kumimoji="1" sz="3118" kern="1200">
          <a:solidFill>
            <a:schemeClr val="tx1"/>
          </a:solidFill>
          <a:latin typeface="+mn-lt"/>
          <a:ea typeface="+mn-ea"/>
          <a:cs typeface="+mn-cs"/>
        </a:defRPr>
      </a:lvl3pPr>
      <a:lvl4pPr marL="2494712"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4pPr>
      <a:lvl5pPr marL="3207487"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5pPr>
      <a:lvl6pPr marL="392026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6pPr>
      <a:lvl7pPr marL="463303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7pPr>
      <a:lvl8pPr marL="5345811"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8pPr>
      <a:lvl9pPr marL="6058586" indent="-356387" algn="l" defTabSz="1425550" rtl="0" eaLnBrk="1" latinLnBrk="0" hangingPunct="1">
        <a:lnSpc>
          <a:spcPct val="90000"/>
        </a:lnSpc>
        <a:spcBef>
          <a:spcPts val="780"/>
        </a:spcBef>
        <a:buFont typeface="Arial" panose="020B0604020202020204" pitchFamily="34" charset="0"/>
        <a:buChar char="•"/>
        <a:defRPr kumimoji="1" sz="2806" kern="1200">
          <a:solidFill>
            <a:schemeClr val="tx1"/>
          </a:solidFill>
          <a:latin typeface="+mn-lt"/>
          <a:ea typeface="+mn-ea"/>
          <a:cs typeface="+mn-cs"/>
        </a:defRPr>
      </a:lvl9pPr>
    </p:bodyStyle>
    <p:otherStyle>
      <a:defPPr>
        <a:defRPr lang="en-US"/>
      </a:defPPr>
      <a:lvl1pPr marL="0" algn="l" defTabSz="1425550" rtl="0" eaLnBrk="1" latinLnBrk="0" hangingPunct="1">
        <a:defRPr kumimoji="1" sz="2806" kern="1200">
          <a:solidFill>
            <a:schemeClr val="tx1"/>
          </a:solidFill>
          <a:latin typeface="+mn-lt"/>
          <a:ea typeface="+mn-ea"/>
          <a:cs typeface="+mn-cs"/>
        </a:defRPr>
      </a:lvl1pPr>
      <a:lvl2pPr marL="712775" algn="l" defTabSz="1425550" rtl="0" eaLnBrk="1" latinLnBrk="0" hangingPunct="1">
        <a:defRPr kumimoji="1" sz="2806" kern="1200">
          <a:solidFill>
            <a:schemeClr val="tx1"/>
          </a:solidFill>
          <a:latin typeface="+mn-lt"/>
          <a:ea typeface="+mn-ea"/>
          <a:cs typeface="+mn-cs"/>
        </a:defRPr>
      </a:lvl2pPr>
      <a:lvl3pPr marL="1425550" algn="l" defTabSz="1425550" rtl="0" eaLnBrk="1" latinLnBrk="0" hangingPunct="1">
        <a:defRPr kumimoji="1" sz="2806" kern="1200">
          <a:solidFill>
            <a:schemeClr val="tx1"/>
          </a:solidFill>
          <a:latin typeface="+mn-lt"/>
          <a:ea typeface="+mn-ea"/>
          <a:cs typeface="+mn-cs"/>
        </a:defRPr>
      </a:lvl3pPr>
      <a:lvl4pPr marL="2138324" algn="l" defTabSz="1425550" rtl="0" eaLnBrk="1" latinLnBrk="0" hangingPunct="1">
        <a:defRPr kumimoji="1" sz="2806" kern="1200">
          <a:solidFill>
            <a:schemeClr val="tx1"/>
          </a:solidFill>
          <a:latin typeface="+mn-lt"/>
          <a:ea typeface="+mn-ea"/>
          <a:cs typeface="+mn-cs"/>
        </a:defRPr>
      </a:lvl4pPr>
      <a:lvl5pPr marL="2851099" algn="l" defTabSz="1425550" rtl="0" eaLnBrk="1" latinLnBrk="0" hangingPunct="1">
        <a:defRPr kumimoji="1" sz="2806" kern="1200">
          <a:solidFill>
            <a:schemeClr val="tx1"/>
          </a:solidFill>
          <a:latin typeface="+mn-lt"/>
          <a:ea typeface="+mn-ea"/>
          <a:cs typeface="+mn-cs"/>
        </a:defRPr>
      </a:lvl5pPr>
      <a:lvl6pPr marL="3563874" algn="l" defTabSz="1425550" rtl="0" eaLnBrk="1" latinLnBrk="0" hangingPunct="1">
        <a:defRPr kumimoji="1" sz="2806" kern="1200">
          <a:solidFill>
            <a:schemeClr val="tx1"/>
          </a:solidFill>
          <a:latin typeface="+mn-lt"/>
          <a:ea typeface="+mn-ea"/>
          <a:cs typeface="+mn-cs"/>
        </a:defRPr>
      </a:lvl6pPr>
      <a:lvl7pPr marL="4276649" algn="l" defTabSz="1425550" rtl="0" eaLnBrk="1" latinLnBrk="0" hangingPunct="1">
        <a:defRPr kumimoji="1" sz="2806" kern="1200">
          <a:solidFill>
            <a:schemeClr val="tx1"/>
          </a:solidFill>
          <a:latin typeface="+mn-lt"/>
          <a:ea typeface="+mn-ea"/>
          <a:cs typeface="+mn-cs"/>
        </a:defRPr>
      </a:lvl7pPr>
      <a:lvl8pPr marL="4989424" algn="l" defTabSz="1425550" rtl="0" eaLnBrk="1" latinLnBrk="0" hangingPunct="1">
        <a:defRPr kumimoji="1" sz="2806" kern="1200">
          <a:solidFill>
            <a:schemeClr val="tx1"/>
          </a:solidFill>
          <a:latin typeface="+mn-lt"/>
          <a:ea typeface="+mn-ea"/>
          <a:cs typeface="+mn-cs"/>
        </a:defRPr>
      </a:lvl8pPr>
      <a:lvl9pPr marL="5702198" algn="l" defTabSz="1425550" rtl="0" eaLnBrk="1" latinLnBrk="0" hangingPunct="1">
        <a:defRPr kumimoji="1"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グループ化 6"/>
          <p:cNvGrpSpPr/>
          <p:nvPr/>
        </p:nvGrpSpPr>
        <p:grpSpPr>
          <a:xfrm>
            <a:off x="-184893" y="178718"/>
            <a:ext cx="15480000" cy="1296000"/>
            <a:chOff x="-166256" y="498758"/>
            <a:chExt cx="15480000" cy="1296000"/>
          </a:xfrm>
        </p:grpSpPr>
        <p:sp>
          <p:nvSpPr>
            <p:cNvPr id="4" name="正方形/長方形 3"/>
            <p:cNvSpPr/>
            <p:nvPr/>
          </p:nvSpPr>
          <p:spPr>
            <a:xfrm>
              <a:off x="-166256" y="498758"/>
              <a:ext cx="15480000" cy="1296000"/>
            </a:xfrm>
            <a:prstGeom prst="rect">
              <a:avLst/>
            </a:prstGeom>
            <a:gradFill flip="none" rotWithShape="1">
              <a:gsLst>
                <a:gs pos="0">
                  <a:srgbClr val="2F75B5"/>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437816" y="569025"/>
              <a:ext cx="14271856" cy="1200329"/>
            </a:xfrm>
            <a:prstGeom prst="rect">
              <a:avLst/>
            </a:prstGeom>
            <a:noFill/>
          </p:spPr>
          <p:txBody>
            <a:bodyPr wrap="none" rtlCol="0">
              <a:spAutoFit/>
            </a:bodyPr>
            <a:lstStyle/>
            <a:p>
              <a:pPr algn="ctr"/>
              <a:r>
                <a:rPr kumimoji="1" lang="ja-JP" altLang="en-US" sz="7200" dirty="0">
                  <a:latin typeface="HGS創英角ｺﾞｼｯｸUB" panose="020B0900000000000000" pitchFamily="50" charset="-128"/>
                  <a:ea typeface="HGS創英角ｺﾞｼｯｸUB" panose="020B0900000000000000" pitchFamily="50" charset="-128"/>
                </a:rPr>
                <a:t>様式</a:t>
              </a:r>
              <a:r>
                <a:rPr kumimoji="1" lang="en-US" altLang="ja-JP" sz="7200" dirty="0">
                  <a:latin typeface="HGS創英角ｺﾞｼｯｸUB" panose="020B0900000000000000" pitchFamily="50" charset="-128"/>
                  <a:ea typeface="HGS創英角ｺﾞｼｯｸUB" panose="020B0900000000000000" pitchFamily="50" charset="-128"/>
                </a:rPr>
                <a:t>-3</a:t>
              </a:r>
              <a:r>
                <a:rPr lang="ja-JP" altLang="en-US" sz="7200" dirty="0">
                  <a:latin typeface="HGS創英角ｺﾞｼｯｸUB" panose="020B0900000000000000" pitchFamily="50" charset="-128"/>
                  <a:ea typeface="HGS創英角ｺﾞｼｯｸUB" panose="020B0900000000000000" pitchFamily="50" charset="-128"/>
                </a:rPr>
                <a:t>　特定テーマ部門審査資料</a:t>
              </a:r>
              <a:endParaRPr kumimoji="1" lang="en-US" altLang="ja-JP" sz="7200" dirty="0">
                <a:latin typeface="HGS創英角ｺﾞｼｯｸUB" panose="020B0900000000000000" pitchFamily="50" charset="-128"/>
                <a:ea typeface="HGS創英角ｺﾞｼｯｸUB" panose="020B0900000000000000" pitchFamily="50" charset="-128"/>
              </a:endParaRPr>
            </a:p>
          </p:txBody>
        </p:sp>
      </p:grpSp>
      <p:grpSp>
        <p:nvGrpSpPr>
          <p:cNvPr id="13" name="グループ化 12"/>
          <p:cNvGrpSpPr/>
          <p:nvPr/>
        </p:nvGrpSpPr>
        <p:grpSpPr>
          <a:xfrm>
            <a:off x="-184893" y="1451850"/>
            <a:ext cx="15480000" cy="523220"/>
            <a:chOff x="-184893" y="1771890"/>
            <a:chExt cx="15480000" cy="523220"/>
          </a:xfrm>
        </p:grpSpPr>
        <p:cxnSp>
          <p:nvCxnSpPr>
            <p:cNvPr id="9" name="直線コネクタ 8"/>
            <p:cNvCxnSpPr/>
            <p:nvPr/>
          </p:nvCxnSpPr>
          <p:spPr>
            <a:xfrm>
              <a:off x="-184893" y="2036617"/>
              <a:ext cx="15480000" cy="0"/>
            </a:xfrm>
            <a:prstGeom prst="line">
              <a:avLst/>
            </a:prstGeom>
            <a:ln w="57150">
              <a:solidFill>
                <a:srgbClr val="2F75B5"/>
              </a:solidFill>
            </a:ln>
          </p:spPr>
          <p:style>
            <a:lnRef idx="1">
              <a:schemeClr val="accent1"/>
            </a:lnRef>
            <a:fillRef idx="0">
              <a:schemeClr val="accent1"/>
            </a:fillRef>
            <a:effectRef idx="0">
              <a:schemeClr val="accent1"/>
            </a:effectRef>
            <a:fontRef idx="minor">
              <a:schemeClr val="tx1"/>
            </a:fontRef>
          </p:style>
        </p:cxnSp>
        <p:sp>
          <p:nvSpPr>
            <p:cNvPr id="10" name="テキスト ボックス 9"/>
            <p:cNvSpPr txBox="1"/>
            <p:nvPr/>
          </p:nvSpPr>
          <p:spPr>
            <a:xfrm>
              <a:off x="10508278" y="1771890"/>
              <a:ext cx="4314066" cy="523220"/>
            </a:xfrm>
            <a:prstGeom prst="rect">
              <a:avLst/>
            </a:prstGeom>
            <a:noFill/>
          </p:spPr>
          <p:txBody>
            <a:bodyPr wrap="none" rtlCol="0">
              <a:spAutoFit/>
            </a:bodyPr>
            <a:lstStyle/>
            <a:p>
              <a:pPr algn="r"/>
              <a:r>
                <a:rPr kumimoji="1" lang="en-US" altLang="ja-JP" sz="1400" b="1" i="1" dirty="0">
                  <a:latin typeface="ＭＳ ゴシック" panose="020B0609070205080204" pitchFamily="49" charset="-128"/>
                  <a:ea typeface="ＭＳ ゴシック" panose="020B0609070205080204" pitchFamily="49" charset="-128"/>
                </a:rPr>
                <a:t>2019</a:t>
              </a:r>
              <a:r>
                <a:rPr kumimoji="1" lang="ja-JP" altLang="en-US" sz="1400" b="1" i="1" dirty="0">
                  <a:latin typeface="ＭＳ ゴシック" panose="020B0609070205080204" pitchFamily="49" charset="-128"/>
                  <a:ea typeface="ＭＳ ゴシック" panose="020B0609070205080204" pitchFamily="49" charset="-128"/>
                </a:rPr>
                <a:t>年度　第</a:t>
              </a:r>
              <a:r>
                <a:rPr kumimoji="1" lang="en-US" altLang="ja-JP" sz="1400" b="1" i="1" dirty="0">
                  <a:latin typeface="ＭＳ ゴシック" panose="020B0609070205080204" pitchFamily="49" charset="-128"/>
                  <a:ea typeface="ＭＳ ゴシック" panose="020B0609070205080204" pitchFamily="49" charset="-128"/>
                </a:rPr>
                <a:t>18</a:t>
              </a:r>
              <a:r>
                <a:rPr kumimoji="1" lang="ja-JP" altLang="en-US" sz="1400" b="1" i="1" dirty="0">
                  <a:latin typeface="ＭＳ ゴシック" panose="020B0609070205080204" pitchFamily="49" charset="-128"/>
                  <a:ea typeface="ＭＳ ゴシック" panose="020B0609070205080204" pitchFamily="49" charset="-128"/>
                </a:rPr>
                <a:t>回　屋上・壁面緑化技術コンクール</a:t>
              </a:r>
              <a:endParaRPr kumimoji="1" lang="en-US" altLang="ja-JP" sz="1400" b="1" i="1" dirty="0">
                <a:latin typeface="ＭＳ ゴシック" panose="020B0609070205080204" pitchFamily="49" charset="-128"/>
                <a:ea typeface="ＭＳ ゴシック" panose="020B0609070205080204" pitchFamily="49" charset="-128"/>
              </a:endParaRPr>
            </a:p>
            <a:p>
              <a:pPr algn="r"/>
              <a:r>
                <a:rPr kumimoji="1" lang="ja-JP" altLang="en-US" sz="1400" b="1" i="1" dirty="0">
                  <a:latin typeface="ＭＳ ゴシック" panose="020B0609070205080204" pitchFamily="49" charset="-128"/>
                  <a:ea typeface="ＭＳ ゴシック" panose="020B0609070205080204" pitchFamily="49" charset="-128"/>
                </a:rPr>
                <a:t>公益財団法人　都市緑化機構</a:t>
              </a:r>
            </a:p>
          </p:txBody>
        </p:sp>
      </p:grpSp>
      <p:sp>
        <p:nvSpPr>
          <p:cNvPr id="14" name="テキスト ボックス 13"/>
          <p:cNvSpPr txBox="1"/>
          <p:nvPr/>
        </p:nvSpPr>
        <p:spPr>
          <a:xfrm>
            <a:off x="633503" y="1713134"/>
            <a:ext cx="8087470" cy="830997"/>
          </a:xfrm>
          <a:prstGeom prst="rect">
            <a:avLst/>
          </a:prstGeom>
          <a:noFill/>
        </p:spPr>
        <p:txBody>
          <a:bodyPr wrap="none" rtlCol="0">
            <a:spAutoFit/>
          </a:bodyPr>
          <a:lstStyle/>
          <a:p>
            <a:endParaRPr kumimoji="1" lang="en-US" altLang="ja-JP" sz="1200" dirty="0">
              <a:latin typeface="ＭＳ ゴシック" panose="020B0609070205080204" pitchFamily="49" charset="-128"/>
              <a:ea typeface="ＭＳ ゴシック" panose="020B0609070205080204" pitchFamily="49" charset="-128"/>
            </a:endParaRPr>
          </a:p>
          <a:p>
            <a:r>
              <a:rPr lang="ja-JP" altLang="en-US" sz="1800" b="1" dirty="0">
                <a:latin typeface="ＭＳ ゴシック" panose="020B0609070205080204" pitchFamily="49" charset="-128"/>
                <a:ea typeface="ＭＳ ゴシック" panose="020B0609070205080204" pitchFamily="49" charset="-128"/>
              </a:rPr>
              <a:t>■特定テーマ部門：●●●●●●●●●●●●●●●●●●●●●●●●●</a:t>
            </a:r>
            <a:endParaRPr lang="en-US" altLang="ja-JP" sz="1800" b="1" dirty="0">
              <a:latin typeface="ＭＳ ゴシック" panose="020B0609070205080204" pitchFamily="49" charset="-128"/>
              <a:ea typeface="ＭＳ ゴシック" panose="020B0609070205080204" pitchFamily="49" charset="-128"/>
            </a:endParaRPr>
          </a:p>
          <a:p>
            <a:r>
              <a:rPr lang="ja-JP" altLang="en-US" sz="1800" b="1" dirty="0">
                <a:latin typeface="ＭＳ ゴシック" panose="020B0609070205080204" pitchFamily="49" charset="-128"/>
                <a:ea typeface="ＭＳ ゴシック" panose="020B0609070205080204" pitchFamily="49" charset="-128"/>
              </a:rPr>
              <a:t>■作品の概要</a:t>
            </a:r>
            <a:endParaRPr lang="en-US" altLang="ja-JP" sz="1800" b="1" dirty="0">
              <a:latin typeface="ＭＳ ゴシック" panose="020B0609070205080204" pitchFamily="49" charset="-128"/>
              <a:ea typeface="ＭＳ ゴシック" panose="020B0609070205080204" pitchFamily="49" charset="-128"/>
            </a:endParaRPr>
          </a:p>
        </p:txBody>
      </p:sp>
      <p:sp>
        <p:nvSpPr>
          <p:cNvPr id="15" name="テキスト ボックス 14"/>
          <p:cNvSpPr txBox="1"/>
          <p:nvPr/>
        </p:nvSpPr>
        <p:spPr>
          <a:xfrm>
            <a:off x="841330" y="2546985"/>
            <a:ext cx="6473870" cy="3673689"/>
          </a:xfrm>
          <a:prstGeom prst="rect">
            <a:avLst/>
          </a:prstGeom>
          <a:noFill/>
          <a:ln w="12700">
            <a:noFill/>
            <a:prstDash val="dash"/>
          </a:ln>
        </p:spPr>
        <p:txBody>
          <a:bodyPr wrap="square" lIns="36000" tIns="36000" rIns="36000" bIns="36000" rtlCol="0">
            <a:spAutoFit/>
          </a:bodyPr>
          <a:lstStyle/>
          <a:p>
            <a:pPr>
              <a:lnSpc>
                <a:spcPct val="150000"/>
              </a:lnSpc>
            </a:pPr>
            <a:r>
              <a:rPr kumimoji="1" lang="ja-JP" altLang="en-US" sz="1200" dirty="0">
                <a:latin typeface="ＭＳ 明朝" panose="02020609040205080304" pitchFamily="17" charset="-128"/>
                <a:ea typeface="ＭＳ 明朝" panose="02020609040205080304" pitchFamily="17" charset="-128"/>
              </a:rPr>
              <a:t>（作品の概要を</a:t>
            </a:r>
            <a:r>
              <a:rPr kumimoji="1" lang="en-US" altLang="ja-JP" sz="1200" dirty="0">
                <a:latin typeface="ＭＳ 明朝" panose="02020609040205080304" pitchFamily="17" charset="-128"/>
                <a:ea typeface="ＭＳ 明朝" panose="02020609040205080304" pitchFamily="17" charset="-128"/>
              </a:rPr>
              <a:t>MS</a:t>
            </a:r>
            <a:r>
              <a:rPr kumimoji="1" lang="ja-JP" altLang="en-US" sz="1200" dirty="0">
                <a:latin typeface="ＭＳ 明朝" panose="02020609040205080304" pitchFamily="17" charset="-128"/>
                <a:ea typeface="ＭＳ 明朝" panose="02020609040205080304" pitchFamily="17" charset="-128"/>
              </a:rPr>
              <a:t>明朝</a:t>
            </a:r>
            <a:r>
              <a:rPr kumimoji="1" lang="en-US" altLang="ja-JP" sz="1200" dirty="0">
                <a:latin typeface="ＭＳ 明朝" panose="02020609040205080304" pitchFamily="17" charset="-128"/>
                <a:ea typeface="ＭＳ 明朝" panose="02020609040205080304" pitchFamily="17" charset="-128"/>
              </a:rPr>
              <a:t>12pt</a:t>
            </a:r>
            <a:r>
              <a:rPr kumimoji="1" lang="ja-JP" altLang="en-US" sz="1200" dirty="0">
                <a:latin typeface="ＭＳ 明朝" panose="02020609040205080304" pitchFamily="17" charset="-128"/>
                <a:ea typeface="ＭＳ 明朝" panose="02020609040205080304" pitchFamily="17" charset="-128"/>
              </a:rPr>
              <a:t>「特定テーマ部門」であることを強く意識して、</a:t>
            </a:r>
            <a:r>
              <a:rPr kumimoji="1" lang="en-US" altLang="ja-JP" sz="1200" dirty="0">
                <a:latin typeface="ＭＳ 明朝" panose="02020609040205080304" pitchFamily="17" charset="-128"/>
                <a:ea typeface="ＭＳ 明朝" panose="02020609040205080304" pitchFamily="17" charset="-128"/>
              </a:rPr>
              <a:t>450</a:t>
            </a:r>
            <a:r>
              <a:rPr lang="ja-JP" altLang="en-US" sz="1200" dirty="0">
                <a:latin typeface="ＭＳ 明朝" panose="02020609040205080304" pitchFamily="17" charset="-128"/>
                <a:ea typeface="ＭＳ 明朝" panose="02020609040205080304" pitchFamily="17" charset="-128"/>
              </a:rPr>
              <a:t>字程度で</a:t>
            </a:r>
            <a:r>
              <a:rPr kumimoji="1" lang="ja-JP" altLang="en-US" sz="1200" dirty="0">
                <a:latin typeface="ＭＳ 明朝" panose="02020609040205080304" pitchFamily="17" charset="-128"/>
                <a:ea typeface="ＭＳ 明朝" panose="02020609040205080304" pitchFamily="17" charset="-128"/>
              </a:rPr>
              <a:t>まとめてください）</a:t>
            </a:r>
            <a:endParaRPr kumimoji="1" lang="en-US" altLang="ja-JP" sz="1200" dirty="0">
              <a:latin typeface="ＭＳ 明朝" panose="02020609040205080304" pitchFamily="17" charset="-128"/>
              <a:ea typeface="ＭＳ 明朝" panose="02020609040205080304" pitchFamily="17" charset="-128"/>
            </a:endParaRPr>
          </a:p>
          <a:p>
            <a:pPr>
              <a:lnSpc>
                <a:spcPct val="150000"/>
              </a:lnSpc>
            </a:pPr>
            <a:r>
              <a:rPr kumimoji="1" lang="ja-JP" altLang="en-US" sz="1200" dirty="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a:t>
            </a:r>
            <a:endParaRPr lang="en-US" altLang="ja-JP" sz="1200" dirty="0">
              <a:latin typeface="ＭＳ 明朝" panose="02020609040205080304" pitchFamily="17" charset="-128"/>
              <a:ea typeface="ＭＳ 明朝" panose="02020609040205080304" pitchFamily="17" charset="-128"/>
            </a:endParaRP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a:p>
            <a:pPr>
              <a:lnSpc>
                <a:spcPct val="150000"/>
              </a:lnSpc>
            </a:pPr>
            <a:r>
              <a:rPr lang="ja-JP" altLang="en-US" sz="1200" dirty="0">
                <a:latin typeface="ＭＳ 明朝" panose="02020609040205080304" pitchFamily="17" charset="-128"/>
                <a:ea typeface="ＭＳ 明朝" panose="02020609040205080304" pitchFamily="17" charset="-128"/>
              </a:rPr>
              <a:t>○○○○○○○○○○○○○○○○○○○○○○○○○○○○○○○○○○○○○○○○○○</a:t>
            </a:r>
          </a:p>
        </p:txBody>
      </p:sp>
      <p:sp>
        <p:nvSpPr>
          <p:cNvPr id="16" name="テキスト ボックス 15"/>
          <p:cNvSpPr txBox="1"/>
          <p:nvPr/>
        </p:nvSpPr>
        <p:spPr>
          <a:xfrm>
            <a:off x="633503" y="6923309"/>
            <a:ext cx="1114408" cy="369332"/>
          </a:xfrm>
          <a:prstGeom prst="rect">
            <a:avLst/>
          </a:prstGeom>
          <a:noFill/>
        </p:spPr>
        <p:txBody>
          <a:bodyPr wrap="none" rtlCol="0">
            <a:spAutoFit/>
          </a:bodyPr>
          <a:lstStyle/>
          <a:p>
            <a:r>
              <a:rPr lang="ja-JP" altLang="en-US" sz="1800" b="1" dirty="0">
                <a:latin typeface="ＭＳ ゴシック" panose="020B0609070205080204" pitchFamily="49" charset="-128"/>
                <a:ea typeface="ＭＳ ゴシック" panose="020B0609070205080204" pitchFamily="49" charset="-128"/>
              </a:rPr>
              <a:t>■位置図</a:t>
            </a:r>
            <a:endParaRPr lang="en-US" altLang="ja-JP" sz="1800" b="1" dirty="0">
              <a:latin typeface="ＭＳ ゴシック" panose="020B0609070205080204" pitchFamily="49" charset="-128"/>
              <a:ea typeface="ＭＳ ゴシック" panose="020B0609070205080204" pitchFamily="49" charset="-128"/>
            </a:endParaRPr>
          </a:p>
        </p:txBody>
      </p:sp>
      <p:sp>
        <p:nvSpPr>
          <p:cNvPr id="17" name="正方形/長方形 16"/>
          <p:cNvSpPr>
            <a:spLocks noChangeAspect="1"/>
          </p:cNvSpPr>
          <p:nvPr/>
        </p:nvSpPr>
        <p:spPr>
          <a:xfrm>
            <a:off x="633503" y="7452360"/>
            <a:ext cx="3240000" cy="2448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a:spLocks noChangeAspect="1"/>
          </p:cNvSpPr>
          <p:nvPr/>
        </p:nvSpPr>
        <p:spPr>
          <a:xfrm>
            <a:off x="4024403" y="7452360"/>
            <a:ext cx="3240000" cy="2448000"/>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1050" dirty="0">
                <a:solidFill>
                  <a:schemeClr val="tx1"/>
                </a:solidFill>
                <a:latin typeface="ＭＳ ゴシック" panose="020B0609070205080204" pitchFamily="49" charset="-128"/>
                <a:ea typeface="ＭＳ ゴシック" panose="020B0609070205080204" pitchFamily="49" charset="-128"/>
              </a:rPr>
              <a:t>＊ 下記の項目　全て</a:t>
            </a:r>
            <a:r>
              <a:rPr kumimoji="1" lang="en-US" altLang="ja-JP" sz="1050" dirty="0">
                <a:solidFill>
                  <a:schemeClr val="tx1"/>
                </a:solidFill>
                <a:latin typeface="ＭＳ ゴシック" panose="020B0609070205080204" pitchFamily="49" charset="-128"/>
                <a:ea typeface="ＭＳ ゴシック" panose="020B0609070205080204" pitchFamily="49" charset="-128"/>
              </a:rPr>
              <a:t>MS</a:t>
            </a:r>
            <a:r>
              <a:rPr kumimoji="1" lang="ja-JP" altLang="en-US" sz="1050" dirty="0">
                <a:solidFill>
                  <a:schemeClr val="tx1"/>
                </a:solidFill>
                <a:latin typeface="ＭＳ ゴシック" panose="020B0609070205080204" pitchFamily="49" charset="-128"/>
                <a:ea typeface="ＭＳ ゴシック" panose="020B0609070205080204" pitchFamily="49" charset="-128"/>
              </a:rPr>
              <a:t>ゴシック</a:t>
            </a:r>
            <a:r>
              <a:rPr kumimoji="1" lang="en-US" altLang="ja-JP" sz="1050" dirty="0">
                <a:solidFill>
                  <a:schemeClr val="tx1"/>
                </a:solidFill>
                <a:latin typeface="ＭＳ ゴシック" panose="020B0609070205080204" pitchFamily="49" charset="-128"/>
                <a:ea typeface="ＭＳ ゴシック" panose="020B0609070205080204" pitchFamily="49" charset="-128"/>
              </a:rPr>
              <a:t>10.5pt</a:t>
            </a:r>
          </a:p>
          <a:p>
            <a:r>
              <a:rPr lang="ja-JP" altLang="en-US" sz="1050" dirty="0">
                <a:solidFill>
                  <a:schemeClr val="tx1"/>
                </a:solidFill>
                <a:latin typeface="ＭＳ ゴシック" panose="020B0609070205080204" pitchFamily="49" charset="-128"/>
                <a:ea typeface="ＭＳ ゴシック" panose="020B0609070205080204" pitchFamily="49" charset="-128"/>
              </a:rPr>
              <a:t>＊ 数字は全て半角</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名称</a:t>
            </a:r>
            <a:r>
              <a:rPr lang="ja-JP" altLang="en-US" sz="1050" dirty="0">
                <a:solidFill>
                  <a:schemeClr val="bg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：（応募作品名称）</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u="sng" dirty="0">
                <a:solidFill>
                  <a:srgbClr val="FF0000"/>
                </a:solidFill>
                <a:latin typeface="ＭＳ ゴシック" panose="020B0609070205080204" pitchFamily="49" charset="-128"/>
                <a:ea typeface="ＭＳ ゴシック" panose="020B0609070205080204" pitchFamily="49" charset="-128"/>
              </a:rPr>
              <a:t>応募者　　　　</a:t>
            </a:r>
            <a:r>
              <a:rPr lang="ja-JP" altLang="en-US" sz="1050" u="sng" dirty="0">
                <a:solidFill>
                  <a:srgbClr val="FF0000"/>
                </a:solidFill>
                <a:latin typeface="ＭＳ ゴシック" panose="020B0609070205080204" pitchFamily="49" charset="-128"/>
                <a:ea typeface="ＭＳ ゴシック" panose="020B0609070205080204" pitchFamily="49" charset="-128"/>
                <a:sym typeface="Wingdings" panose="05000000000000000000" pitchFamily="2" charset="2"/>
              </a:rPr>
              <a:t>：（様式</a:t>
            </a:r>
            <a:r>
              <a:rPr lang="en-US" altLang="ja-JP" sz="1050" u="sng" dirty="0">
                <a:solidFill>
                  <a:srgbClr val="FF0000"/>
                </a:solidFill>
                <a:latin typeface="ＭＳ ゴシック" panose="020B0609070205080204" pitchFamily="49" charset="-128"/>
                <a:ea typeface="ＭＳ ゴシック" panose="020B0609070205080204" pitchFamily="49" charset="-128"/>
                <a:sym typeface="Wingdings" panose="05000000000000000000" pitchFamily="2" charset="2"/>
              </a:rPr>
              <a:t>-1</a:t>
            </a:r>
            <a:r>
              <a:rPr lang="ja-JP" altLang="en-US" sz="1050" u="sng">
                <a:solidFill>
                  <a:srgbClr val="FF0000"/>
                </a:solidFill>
                <a:latin typeface="ＭＳ ゴシック" panose="020B0609070205080204" pitchFamily="49" charset="-128"/>
                <a:ea typeface="ＭＳ ゴシック" panose="020B0609070205080204" pitchFamily="49" charset="-128"/>
                <a:sym typeface="Wingdings" panose="05000000000000000000" pitchFamily="2" charset="2"/>
              </a:rPr>
              <a:t>に記入した企業名すべて）</a:t>
            </a:r>
            <a:endParaRPr lang="en-US" altLang="ja-JP" sz="1050" u="sng" dirty="0">
              <a:solidFill>
                <a:srgbClr val="FF0000"/>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所在地</a:t>
            </a:r>
            <a:r>
              <a:rPr kumimoji="1" lang="ja-JP" altLang="en-US" sz="1050" dirty="0">
                <a:solidFill>
                  <a:schemeClr val="bg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：○○県○○市</a:t>
            </a:r>
            <a:r>
              <a:rPr kumimoji="1" lang="en-US" altLang="ja-JP" sz="1050" dirty="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町○○　○</a:t>
            </a:r>
            <a:r>
              <a:rPr lang="en-US" altLang="ja-JP" sz="1050" dirty="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a:t>
            </a:r>
            <a:r>
              <a:rPr lang="en-US" altLang="ja-JP" sz="1050" dirty="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敷地面積</a:t>
            </a:r>
            <a:r>
              <a:rPr lang="ja-JP" altLang="en-US" sz="1050" dirty="0">
                <a:solidFill>
                  <a:schemeClr val="bg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屋上面積</a:t>
            </a:r>
            <a:r>
              <a:rPr kumimoji="1" lang="ja-JP" altLang="en-US" sz="1050" dirty="0">
                <a:solidFill>
                  <a:schemeClr val="bg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応募作品の面積：○○○㎡</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緑化面積</a:t>
            </a:r>
            <a:r>
              <a:rPr kumimoji="1" lang="ja-JP" altLang="en-US" sz="1050" dirty="0">
                <a:solidFill>
                  <a:schemeClr val="bg1"/>
                </a:solidFill>
                <a:latin typeface="ＭＳ ゴシック" panose="020B0609070205080204" pitchFamily="49" charset="-128"/>
                <a:ea typeface="ＭＳ ゴシック" panose="020B0609070205080204" pitchFamily="49" charset="-128"/>
              </a:rPr>
              <a:t>●●</a:t>
            </a:r>
            <a:r>
              <a:rPr lang="ja-JP" altLang="en-US" sz="1050" dirty="0">
                <a:solidFill>
                  <a:schemeClr val="bg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a:t>
            </a:r>
            <a:endParaRPr kumimoji="1" lang="en-US" altLang="ja-JP" sz="1050" dirty="0">
              <a:solidFill>
                <a:schemeClr val="tx1"/>
              </a:solidFill>
              <a:latin typeface="ＭＳ ゴシック" panose="020B0609070205080204" pitchFamily="49" charset="-128"/>
              <a:ea typeface="ＭＳ ゴシック" panose="020B0609070205080204" pitchFamily="49" charset="-128"/>
            </a:endParaRPr>
          </a:p>
          <a:p>
            <a:r>
              <a:rPr lang="ja-JP" altLang="en-US" sz="1050" dirty="0">
                <a:solidFill>
                  <a:schemeClr val="tx1"/>
                </a:solidFill>
                <a:latin typeface="ＭＳ ゴシック" panose="020B0609070205080204" pitchFamily="49" charset="-128"/>
                <a:ea typeface="ＭＳ ゴシック" panose="020B0609070205080204" pitchFamily="49" charset="-128"/>
              </a:rPr>
              <a:t>完成時期</a:t>
            </a:r>
            <a:r>
              <a:rPr lang="en-US" altLang="ja-JP" sz="1050" dirty="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西暦</a:t>
            </a:r>
            <a:r>
              <a:rPr lang="en-US" altLang="ja-JP" sz="1050" dirty="0">
                <a:solidFill>
                  <a:schemeClr val="tx1"/>
                </a:solidFill>
                <a:latin typeface="ＭＳ ゴシック" panose="020B0609070205080204" pitchFamily="49" charset="-128"/>
                <a:ea typeface="ＭＳ ゴシック" panose="020B0609070205080204" pitchFamily="49" charset="-128"/>
              </a:rPr>
              <a:t>]</a:t>
            </a:r>
            <a:r>
              <a:rPr lang="ja-JP" altLang="en-US" sz="1050" dirty="0">
                <a:solidFill>
                  <a:schemeClr val="tx1"/>
                </a:solidFill>
                <a:latin typeface="ＭＳ ゴシック" panose="020B0609070205080204" pitchFamily="49" charset="-128"/>
                <a:ea typeface="ＭＳ ゴシック" panose="020B0609070205080204" pitchFamily="49" charset="-128"/>
              </a:rPr>
              <a:t>：○○○○年○○月○○日</a:t>
            </a:r>
            <a:endParaRPr lang="en-US" altLang="ja-JP" sz="105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0" dirty="0">
                <a:solidFill>
                  <a:schemeClr val="tx1"/>
                </a:solidFill>
                <a:latin typeface="ＭＳ ゴシック" panose="020B0609070205080204" pitchFamily="49" charset="-128"/>
                <a:ea typeface="ＭＳ ゴシック" panose="020B0609070205080204" pitchFamily="49" charset="-128"/>
              </a:rPr>
              <a:t>主な植栽</a:t>
            </a:r>
            <a:r>
              <a:rPr kumimoji="1" lang="ja-JP" altLang="en-US" sz="1050" dirty="0">
                <a:solidFill>
                  <a:schemeClr val="bg1"/>
                </a:solidFill>
                <a:latin typeface="ＭＳ ゴシック" panose="020B0609070205080204" pitchFamily="49" charset="-128"/>
                <a:ea typeface="ＭＳ ゴシック" panose="020B0609070205080204" pitchFamily="49" charset="-128"/>
              </a:rPr>
              <a:t>●●●</a:t>
            </a:r>
            <a:r>
              <a:rPr kumimoji="1" lang="ja-JP" altLang="en-US" sz="1050" dirty="0">
                <a:solidFill>
                  <a:schemeClr val="tx1"/>
                </a:solidFill>
                <a:latin typeface="ＭＳ ゴシック" panose="020B0609070205080204" pitchFamily="49" charset="-128"/>
                <a:ea typeface="ＭＳ ゴシック" panose="020B0609070205080204" pitchFamily="49" charset="-128"/>
              </a:rPr>
              <a:t>：（主な植栽植物の品種名）</a:t>
            </a:r>
          </a:p>
        </p:txBody>
      </p:sp>
      <p:sp>
        <p:nvSpPr>
          <p:cNvPr id="19" name="テキスト ボックス 18"/>
          <p:cNvSpPr txBox="1">
            <a:spLocks noChangeAspect="1"/>
          </p:cNvSpPr>
          <p:nvPr/>
        </p:nvSpPr>
        <p:spPr>
          <a:xfrm>
            <a:off x="7804105" y="2556509"/>
            <a:ext cx="6473870" cy="3675600"/>
          </a:xfrm>
          <a:prstGeom prst="rect">
            <a:avLst/>
          </a:prstGeom>
          <a:noFill/>
          <a:ln w="12700">
            <a:solidFill>
              <a:schemeClr val="tx1"/>
            </a:solidFill>
            <a:prstDash val="solid"/>
          </a:ln>
        </p:spPr>
        <p:txBody>
          <a:bodyPr wrap="square" lIns="36000" tIns="36000" rIns="36000" bIns="36000" rtlCol="0">
            <a:noAutofit/>
          </a:bodyPr>
          <a:lstStyle/>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en-US" altLang="ja-JP" sz="1200" dirty="0">
              <a:latin typeface="ＭＳ 明朝" panose="02020609040205080304" pitchFamily="17" charset="-128"/>
              <a:ea typeface="ＭＳ 明朝" panose="02020609040205080304" pitchFamily="17" charset="-128"/>
            </a:endParaRPr>
          </a:p>
          <a:p>
            <a:pPr>
              <a:lnSpc>
                <a:spcPct val="150000"/>
              </a:lnSpc>
            </a:pPr>
            <a:endParaRPr lang="ja-JP" altLang="en-US" sz="1200" dirty="0">
              <a:latin typeface="ＭＳ 明朝" panose="02020609040205080304" pitchFamily="17" charset="-128"/>
              <a:ea typeface="ＭＳ 明朝" panose="02020609040205080304" pitchFamily="17" charset="-128"/>
            </a:endParaRPr>
          </a:p>
        </p:txBody>
      </p:sp>
      <p:sp>
        <p:nvSpPr>
          <p:cNvPr id="20" name="テキスト ボックス 19"/>
          <p:cNvSpPr txBox="1"/>
          <p:nvPr/>
        </p:nvSpPr>
        <p:spPr>
          <a:xfrm>
            <a:off x="8549886" y="3149579"/>
            <a:ext cx="4852610" cy="307777"/>
          </a:xfrm>
          <a:prstGeom prst="rect">
            <a:avLst/>
          </a:prstGeom>
          <a:solidFill>
            <a:srgbClr val="FFFFCC"/>
          </a:solidFill>
          <a:ln w="12700">
            <a:solidFill>
              <a:schemeClr val="bg1">
                <a:lumMod val="50000"/>
              </a:schemeClr>
            </a:solidFill>
          </a:ln>
        </p:spPr>
        <p:txBody>
          <a:bodyPr wrap="none" rtlCol="0">
            <a:spAutoFit/>
          </a:bodyPr>
          <a:lstStyle/>
          <a:p>
            <a:r>
              <a:rPr kumimoji="1" lang="ja-JP" altLang="en-US" sz="1400" dirty="0">
                <a:latin typeface="ＭＳ 明朝" panose="02020609040205080304" pitchFamily="17" charset="-128"/>
                <a:ea typeface="ＭＳ 明朝" panose="02020609040205080304" pitchFamily="17" charset="-128"/>
              </a:rPr>
              <a:t>応募作品の全体がわかる写真を</a:t>
            </a:r>
            <a:r>
              <a:rPr lang="ja-JP" altLang="en-US" sz="1400">
                <a:latin typeface="ＭＳ 明朝" panose="02020609040205080304" pitchFamily="17" charset="-128"/>
                <a:ea typeface="ＭＳ 明朝" panose="02020609040205080304" pitchFamily="17" charset="-128"/>
              </a:rPr>
              <a:t>１</a:t>
            </a:r>
            <a:r>
              <a:rPr kumimoji="1" lang="ja-JP" altLang="en-US" sz="1400">
                <a:latin typeface="ＭＳ 明朝" panose="02020609040205080304" pitchFamily="17" charset="-128"/>
                <a:ea typeface="ＭＳ 明朝" panose="02020609040205080304" pitchFamily="17" charset="-128"/>
              </a:rPr>
              <a:t>～</a:t>
            </a:r>
            <a:r>
              <a:rPr lang="ja-JP" altLang="en-US" sz="1400" dirty="0">
                <a:latin typeface="ＭＳ 明朝" panose="02020609040205080304" pitchFamily="17" charset="-128"/>
                <a:ea typeface="ＭＳ 明朝" panose="02020609040205080304" pitchFamily="17" charset="-128"/>
              </a:rPr>
              <a:t>２</a:t>
            </a:r>
            <a:r>
              <a:rPr kumimoji="1" lang="ja-JP" altLang="en-US" sz="1400">
                <a:latin typeface="ＭＳ 明朝" panose="02020609040205080304" pitchFamily="17" charset="-128"/>
                <a:ea typeface="ＭＳ 明朝" panose="02020609040205080304" pitchFamily="17" charset="-128"/>
              </a:rPr>
              <a:t>枚</a:t>
            </a:r>
            <a:r>
              <a:rPr kumimoji="1" lang="ja-JP" altLang="en-US" sz="1400" dirty="0">
                <a:latin typeface="ＭＳ 明朝" panose="02020609040205080304" pitchFamily="17" charset="-128"/>
                <a:ea typeface="ＭＳ 明朝" panose="02020609040205080304" pitchFamily="17" charset="-128"/>
              </a:rPr>
              <a:t>挿入してください</a:t>
            </a:r>
          </a:p>
        </p:txBody>
      </p:sp>
      <p:sp>
        <p:nvSpPr>
          <p:cNvPr id="21" name="テキスト ボックス 20"/>
          <p:cNvSpPr txBox="1"/>
          <p:nvPr/>
        </p:nvSpPr>
        <p:spPr>
          <a:xfrm>
            <a:off x="7810500" y="6242685"/>
            <a:ext cx="588623" cy="577081"/>
          </a:xfrm>
          <a:prstGeom prst="rect">
            <a:avLst/>
          </a:prstGeom>
          <a:noFill/>
          <a:ln>
            <a:noFill/>
          </a:ln>
        </p:spPr>
        <p:txBody>
          <a:bodyPr wrap="none" rtlCol="0">
            <a:spAutoFit/>
          </a:bodyPr>
          <a:lstStyle/>
          <a:p>
            <a:r>
              <a:rPr kumimoji="1" lang="ja-JP" altLang="en-US" sz="1050" b="1" dirty="0">
                <a:latin typeface="ＭＳ ゴシック" panose="020B0609070205080204" pitchFamily="49" charset="-128"/>
                <a:ea typeface="ＭＳ ゴシック" panose="020B0609070205080204" pitchFamily="49" charset="-128"/>
              </a:rPr>
              <a:t>■全景</a:t>
            </a:r>
            <a:endParaRPr kumimoji="1" lang="en-US" altLang="ja-JP" sz="1050" b="1" dirty="0">
              <a:latin typeface="ＭＳ ゴシック" panose="020B0609070205080204" pitchFamily="49" charset="-128"/>
              <a:ea typeface="ＭＳ ゴシック" panose="020B0609070205080204" pitchFamily="49" charset="-128"/>
            </a:endParaRPr>
          </a:p>
          <a:p>
            <a:endParaRPr lang="en-US" altLang="ja-JP" sz="1050" b="1" dirty="0">
              <a:latin typeface="ＭＳ ゴシック" panose="020B0609070205080204" pitchFamily="49" charset="-128"/>
              <a:ea typeface="ＭＳ ゴシック" panose="020B0609070205080204" pitchFamily="49" charset="-128"/>
            </a:endParaRPr>
          </a:p>
          <a:p>
            <a:endParaRPr kumimoji="1" lang="ja-JP" altLang="en-US" sz="1050" b="1" dirty="0">
              <a:latin typeface="ＭＳ ゴシック" panose="020B0609070205080204" pitchFamily="49" charset="-128"/>
              <a:ea typeface="ＭＳ ゴシック" panose="020B0609070205080204" pitchFamily="49" charset="-128"/>
            </a:endParaRPr>
          </a:p>
        </p:txBody>
      </p:sp>
      <p:sp>
        <p:nvSpPr>
          <p:cNvPr id="22" name="テキスト ボックス 21"/>
          <p:cNvSpPr txBox="1">
            <a:spLocks noChangeAspect="1"/>
          </p:cNvSpPr>
          <p:nvPr/>
        </p:nvSpPr>
        <p:spPr>
          <a:xfrm>
            <a:off x="7804105" y="6823709"/>
            <a:ext cx="6472800" cy="3168000"/>
          </a:xfrm>
          <a:prstGeom prst="rect">
            <a:avLst/>
          </a:prstGeom>
          <a:noFill/>
          <a:ln w="12700">
            <a:solidFill>
              <a:schemeClr val="tx1"/>
            </a:solidFill>
            <a:prstDash val="solid"/>
          </a:ln>
        </p:spPr>
        <p:txBody>
          <a:bodyPr wrap="square" lIns="36000" tIns="36000" rIns="36000" bIns="36000" rtlCol="0">
            <a:noAutofit/>
          </a:bodyPr>
          <a:lstStyle/>
          <a:p>
            <a:pPr>
              <a:lnSpc>
                <a:spcPct val="150000"/>
              </a:lnSpc>
            </a:pPr>
            <a:endParaRPr lang="ja-JP" altLang="en-US" sz="1200" dirty="0">
              <a:latin typeface="ＭＳ 明朝" panose="02020609040205080304" pitchFamily="17" charset="-128"/>
              <a:ea typeface="ＭＳ 明朝" panose="02020609040205080304" pitchFamily="17" charset="-128"/>
            </a:endParaRPr>
          </a:p>
        </p:txBody>
      </p:sp>
      <p:sp>
        <p:nvSpPr>
          <p:cNvPr id="23" name="テキスト ボックス 22"/>
          <p:cNvSpPr txBox="1"/>
          <p:nvPr/>
        </p:nvSpPr>
        <p:spPr>
          <a:xfrm>
            <a:off x="7810500" y="10005060"/>
            <a:ext cx="1261884" cy="253916"/>
          </a:xfrm>
          <a:prstGeom prst="rect">
            <a:avLst/>
          </a:prstGeom>
          <a:noFill/>
          <a:ln>
            <a:noFill/>
          </a:ln>
        </p:spPr>
        <p:txBody>
          <a:bodyPr wrap="none" rtlCol="0">
            <a:spAutoFit/>
          </a:bodyPr>
          <a:lstStyle/>
          <a:p>
            <a:r>
              <a:rPr lang="ja-JP" altLang="en-US" sz="1050" b="1" dirty="0">
                <a:latin typeface="ＭＳ ゴシック" panose="020B0609070205080204" pitchFamily="49" charset="-128"/>
                <a:ea typeface="ＭＳ ゴシック" panose="020B0609070205080204" pitchFamily="49" charset="-128"/>
              </a:rPr>
              <a:t>■平面図／立面図</a:t>
            </a:r>
            <a:endParaRPr kumimoji="1" lang="en-US" altLang="ja-JP" sz="1050" b="1" dirty="0">
              <a:latin typeface="ＭＳ ゴシック" panose="020B0609070205080204" pitchFamily="49" charset="-128"/>
              <a:ea typeface="ＭＳ ゴシック" panose="020B0609070205080204" pitchFamily="49" charset="-128"/>
            </a:endParaRPr>
          </a:p>
        </p:txBody>
      </p:sp>
      <p:sp>
        <p:nvSpPr>
          <p:cNvPr id="24" name="テキスト ボックス 23"/>
          <p:cNvSpPr txBox="1"/>
          <p:nvPr/>
        </p:nvSpPr>
        <p:spPr>
          <a:xfrm>
            <a:off x="9422113" y="7830948"/>
            <a:ext cx="3954929" cy="738664"/>
          </a:xfrm>
          <a:prstGeom prst="rect">
            <a:avLst/>
          </a:prstGeom>
          <a:solidFill>
            <a:srgbClr val="FFFFCC"/>
          </a:solidFill>
          <a:ln w="12700">
            <a:solidFill>
              <a:schemeClr val="bg1">
                <a:lumMod val="50000"/>
              </a:schemeClr>
            </a:solidFill>
          </a:ln>
        </p:spPr>
        <p:txBody>
          <a:bodyPr wrap="none" rtlCol="0">
            <a:spAutoFit/>
          </a:bodyPr>
          <a:lstStyle/>
          <a:p>
            <a:r>
              <a:rPr kumimoji="1" lang="ja-JP" altLang="en-US" sz="1400" dirty="0">
                <a:latin typeface="ＭＳ 明朝" panose="02020609040205080304" pitchFamily="17" charset="-128"/>
                <a:ea typeface="ＭＳ 明朝" panose="02020609040205080304" pitchFamily="17" charset="-128"/>
              </a:rPr>
              <a:t>応募作品の平面図を挿入してください</a:t>
            </a:r>
            <a:endParaRPr kumimoji="1" lang="en-US" altLang="ja-JP" sz="1400" dirty="0">
              <a:latin typeface="ＭＳ 明朝" panose="02020609040205080304" pitchFamily="17" charset="-128"/>
              <a:ea typeface="ＭＳ 明朝" panose="02020609040205080304" pitchFamily="17" charset="-128"/>
            </a:endParaRPr>
          </a:p>
          <a:p>
            <a:r>
              <a:rPr lang="ja-JP" altLang="en-US" sz="1400" dirty="0">
                <a:latin typeface="ＭＳ 明朝" panose="02020609040205080304" pitchFamily="17" charset="-128"/>
                <a:ea typeface="ＭＳ 明朝" panose="02020609040205080304" pitchFamily="17" charset="-128"/>
              </a:rPr>
              <a:t>（壁面・特殊緑化の場合は、立面図を挿入して</a:t>
            </a:r>
            <a:endParaRPr lang="en-US" altLang="ja-JP" sz="1400" dirty="0">
              <a:latin typeface="ＭＳ 明朝" panose="02020609040205080304" pitchFamily="17" charset="-128"/>
              <a:ea typeface="ＭＳ 明朝" panose="02020609040205080304" pitchFamily="17" charset="-128"/>
            </a:endParaRPr>
          </a:p>
          <a:p>
            <a:r>
              <a:rPr kumimoji="1" lang="ja-JP" altLang="en-US" sz="1400" dirty="0">
                <a:latin typeface="ＭＳ 明朝" panose="02020609040205080304" pitchFamily="17" charset="-128"/>
                <a:ea typeface="ＭＳ 明朝" panose="02020609040205080304" pitchFamily="17" charset="-128"/>
              </a:rPr>
              <a:t>ください）</a:t>
            </a:r>
          </a:p>
        </p:txBody>
      </p:sp>
    </p:spTree>
    <p:extLst>
      <p:ext uri="{BB962C8B-B14F-4D97-AF65-F5344CB8AC3E}">
        <p14:creationId xmlns:p14="http://schemas.microsoft.com/office/powerpoint/2010/main" val="3664326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p:cNvSpPr txBox="1"/>
          <p:nvPr/>
        </p:nvSpPr>
        <p:spPr>
          <a:xfrm>
            <a:off x="740229" y="482600"/>
            <a:ext cx="2236510" cy="400110"/>
          </a:xfrm>
          <a:prstGeom prst="rect">
            <a:avLst/>
          </a:prstGeom>
          <a:noFill/>
        </p:spPr>
        <p:txBody>
          <a:bodyPr wrap="none" rtlCol="0">
            <a:spAutoFit/>
          </a:bodyPr>
          <a:lstStyle/>
          <a:p>
            <a:r>
              <a:rPr kumimoji="1" lang="ja-JP" altLang="en-US" sz="2000" b="1" dirty="0">
                <a:latin typeface="ＭＳ ゴシック" panose="020B0609070205080204" pitchFamily="49" charset="-128"/>
                <a:ea typeface="ＭＳ ゴシック" panose="020B0609070205080204" pitchFamily="49" charset="-128"/>
              </a:rPr>
              <a:t>■緑化技術の概要</a:t>
            </a:r>
          </a:p>
        </p:txBody>
      </p:sp>
      <p:sp>
        <p:nvSpPr>
          <p:cNvPr id="4" name="テキスト ボックス 3"/>
          <p:cNvSpPr txBox="1"/>
          <p:nvPr/>
        </p:nvSpPr>
        <p:spPr>
          <a:xfrm>
            <a:off x="943427" y="830947"/>
            <a:ext cx="6032421" cy="276999"/>
          </a:xfrm>
          <a:prstGeom prst="rect">
            <a:avLst/>
          </a:prstGeom>
          <a:noFill/>
          <a:ln>
            <a:noFill/>
          </a:ln>
        </p:spPr>
        <p:txBody>
          <a:bodyPr wrap="none" rtlCol="0">
            <a:spAutoFit/>
          </a:bodyPr>
          <a:lstStyle/>
          <a:p>
            <a:r>
              <a:rPr kumimoji="1" lang="ja-JP" altLang="en-US" sz="1200" dirty="0">
                <a:latin typeface="ＭＳ 明朝" panose="02020609040205080304" pitchFamily="17" charset="-128"/>
                <a:ea typeface="ＭＳ 明朝" panose="02020609040205080304" pitchFamily="17" charset="-128"/>
              </a:rPr>
              <a:t>○○○○（応募作品名称を記入）○○における技術的な諸元は以下のとおりである。</a:t>
            </a:r>
            <a:endParaRPr kumimoji="1" lang="en-US" altLang="ja-JP" sz="1200" dirty="0">
              <a:latin typeface="ＭＳ 明朝" panose="02020609040205080304" pitchFamily="17" charset="-128"/>
              <a:ea typeface="ＭＳ 明朝" panose="02020609040205080304" pitchFamily="17" charset="-128"/>
            </a:endParaRPr>
          </a:p>
        </p:txBody>
      </p:sp>
      <p:graphicFrame>
        <p:nvGraphicFramePr>
          <p:cNvPr id="6" name="表 5"/>
          <p:cNvGraphicFramePr>
            <a:graphicFrameLocks noGrp="1"/>
          </p:cNvGraphicFramePr>
          <p:nvPr>
            <p:extLst>
              <p:ext uri="{D42A27DB-BD31-4B8C-83A1-F6EECF244321}">
                <p14:modId xmlns:p14="http://schemas.microsoft.com/office/powerpoint/2010/main" val="2718055908"/>
              </p:ext>
            </p:extLst>
          </p:nvPr>
        </p:nvGraphicFramePr>
        <p:xfrm>
          <a:off x="1039108" y="1154270"/>
          <a:ext cx="6444000" cy="1788000"/>
        </p:xfrm>
        <a:graphic>
          <a:graphicData uri="http://schemas.openxmlformats.org/drawingml/2006/table">
            <a:tbl>
              <a:tblPr firstRow="1" bandRow="1">
                <a:tableStyleId>{5C22544A-7EE6-4342-B048-85BDC9FD1C3A}</a:tableStyleId>
              </a:tblPr>
              <a:tblGrid>
                <a:gridCol w="961200">
                  <a:extLst>
                    <a:ext uri="{9D8B030D-6E8A-4147-A177-3AD203B41FA5}">
                      <a16:colId xmlns:a16="http://schemas.microsoft.com/office/drawing/2014/main" val="20000"/>
                    </a:ext>
                  </a:extLst>
                </a:gridCol>
                <a:gridCol w="1080000">
                  <a:extLst>
                    <a:ext uri="{9D8B030D-6E8A-4147-A177-3AD203B41FA5}">
                      <a16:colId xmlns:a16="http://schemas.microsoft.com/office/drawing/2014/main" val="20001"/>
                    </a:ext>
                  </a:extLst>
                </a:gridCol>
                <a:gridCol w="1281600">
                  <a:extLst>
                    <a:ext uri="{9D8B030D-6E8A-4147-A177-3AD203B41FA5}">
                      <a16:colId xmlns:a16="http://schemas.microsoft.com/office/drawing/2014/main" val="20002"/>
                    </a:ext>
                  </a:extLst>
                </a:gridCol>
                <a:gridCol w="1080000">
                  <a:extLst>
                    <a:ext uri="{9D8B030D-6E8A-4147-A177-3AD203B41FA5}">
                      <a16:colId xmlns:a16="http://schemas.microsoft.com/office/drawing/2014/main" val="20003"/>
                    </a:ext>
                  </a:extLst>
                </a:gridCol>
                <a:gridCol w="961200">
                  <a:extLst>
                    <a:ext uri="{9D8B030D-6E8A-4147-A177-3AD203B41FA5}">
                      <a16:colId xmlns:a16="http://schemas.microsoft.com/office/drawing/2014/main" val="20004"/>
                    </a:ext>
                  </a:extLst>
                </a:gridCol>
                <a:gridCol w="1080000">
                  <a:extLst>
                    <a:ext uri="{9D8B030D-6E8A-4147-A177-3AD203B41FA5}">
                      <a16:colId xmlns:a16="http://schemas.microsoft.com/office/drawing/2014/main" val="20005"/>
                    </a:ext>
                  </a:extLst>
                </a:gridCol>
              </a:tblGrid>
              <a:tr h="204620">
                <a:tc rowSpan="2">
                  <a:txBody>
                    <a:bodyPr/>
                    <a:lstStyle/>
                    <a:p>
                      <a:pPr algn="ctr"/>
                      <a:r>
                        <a:rPr kumimoji="1" lang="ja-JP" altLang="en-US" sz="1000" b="0" dirty="0">
                          <a:solidFill>
                            <a:schemeClr val="tx1"/>
                          </a:solidFill>
                          <a:latin typeface="+mn-ea"/>
                          <a:ea typeface="+mn-ea"/>
                        </a:rPr>
                        <a:t>作品面積</a:t>
                      </a:r>
                    </a:p>
                  </a:txBody>
                  <a:tcPr marL="36000" marR="36000" marT="36000" marB="36000" anchor="ctr">
                    <a:lnL w="190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rowSpan="2">
                  <a:txBody>
                    <a:bodyPr/>
                    <a:lstStyle/>
                    <a:p>
                      <a:pPr algn="l"/>
                      <a:r>
                        <a:rPr kumimoji="1" lang="ja-JP" altLang="en-US" sz="1000" b="0" dirty="0">
                          <a:solidFill>
                            <a:schemeClr val="tx1"/>
                          </a:solidFill>
                          <a:latin typeface="+mn-ea"/>
                          <a:ea typeface="+mn-ea"/>
                        </a:rPr>
                        <a:t>○○○㎡</a:t>
                      </a:r>
                    </a:p>
                  </a:txBody>
                  <a:tcPr marL="36000" marR="36000" marT="36000" marB="36000" anchor="ctr">
                    <a:lnL w="1270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l"/>
                      <a:r>
                        <a:rPr kumimoji="1" lang="ja-JP" altLang="en-US" sz="1000" b="0" dirty="0">
                          <a:solidFill>
                            <a:schemeClr val="tx1"/>
                          </a:solidFill>
                          <a:latin typeface="+mn-ea"/>
                          <a:ea typeface="+mn-ea"/>
                        </a:rPr>
                        <a:t> 設計上の荷重条件</a:t>
                      </a:r>
                    </a:p>
                  </a:txBody>
                  <a:tcPr marL="18000" marR="18000" marT="18000" marB="18000" anchor="ctr">
                    <a:lnL w="63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solidFill>
                      <a:srgbClr val="CCCCCC"/>
                    </a:solidFill>
                  </a:tcPr>
                </a:tc>
                <a:tc>
                  <a:txBody>
                    <a:bodyPr/>
                    <a:lstStyle/>
                    <a:p>
                      <a:pPr algn="l"/>
                      <a:r>
                        <a:rPr kumimoji="1" lang="ja-JP" altLang="en-US" sz="1000" b="0" dirty="0">
                          <a:solidFill>
                            <a:schemeClr val="tx1"/>
                          </a:solidFill>
                          <a:latin typeface="+mn-ea"/>
                          <a:ea typeface="+mn-ea"/>
                        </a:rPr>
                        <a:t>○○○㎏</a:t>
                      </a:r>
                      <a:r>
                        <a:rPr kumimoji="1" lang="en-US" altLang="ja-JP" sz="1000" b="0" dirty="0">
                          <a:solidFill>
                            <a:schemeClr val="tx1"/>
                          </a:solidFill>
                          <a:latin typeface="+mn-ea"/>
                          <a:ea typeface="+mn-ea"/>
                        </a:rPr>
                        <a:t>/</a:t>
                      </a:r>
                      <a:r>
                        <a:rPr kumimoji="1" lang="ja-JP" altLang="en-US" sz="1000" b="0" dirty="0">
                          <a:solidFill>
                            <a:schemeClr val="tx1"/>
                          </a:solidFill>
                          <a:latin typeface="+mn-ea"/>
                          <a:ea typeface="+mn-ea"/>
                        </a:rPr>
                        <a:t>㎡</a:t>
                      </a:r>
                    </a:p>
                  </a:txBody>
                  <a:tcPr marL="36000" marR="36000" marT="36000" marB="36000" anchor="ctr">
                    <a:lnL w="1270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noFill/>
                      <a:prstDash val="solid"/>
                      <a:round/>
                      <a:headEnd type="none" w="med" len="med"/>
                      <a:tailEnd type="none" w="med" len="med"/>
                    </a:lnB>
                    <a:noFill/>
                  </a:tcPr>
                </a:tc>
                <a:tc rowSpan="2">
                  <a:txBody>
                    <a:bodyPr/>
                    <a:lstStyle/>
                    <a:p>
                      <a:pPr algn="ctr"/>
                      <a:r>
                        <a:rPr kumimoji="1" lang="ja-JP" altLang="en-US" sz="1000" b="0" dirty="0">
                          <a:solidFill>
                            <a:schemeClr val="tx1"/>
                          </a:solidFill>
                          <a:latin typeface="+mn-ea"/>
                          <a:ea typeface="+mn-ea"/>
                        </a:rPr>
                        <a:t>階数</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rowSpan="2">
                  <a:txBody>
                    <a:bodyPr/>
                    <a:lstStyle/>
                    <a:p>
                      <a:pPr algn="l"/>
                      <a:r>
                        <a:rPr kumimoji="1" lang="ja-JP" altLang="en-US" sz="1000" b="0" dirty="0">
                          <a:solidFill>
                            <a:schemeClr val="tx1"/>
                          </a:solidFill>
                          <a:latin typeface="+mn-ea"/>
                          <a:ea typeface="+mn-ea"/>
                        </a:rPr>
                        <a:t>○○○階屋上</a:t>
                      </a:r>
                      <a:endParaRPr kumimoji="1" lang="en-US" altLang="ja-JP" sz="1000" b="0" dirty="0">
                        <a:solidFill>
                          <a:schemeClr val="tx1"/>
                        </a:solidFill>
                        <a:latin typeface="+mn-ea"/>
                        <a:ea typeface="+mn-ea"/>
                      </a:endParaRPr>
                    </a:p>
                    <a:p>
                      <a:pPr algn="l"/>
                      <a:r>
                        <a:rPr kumimoji="1" lang="ja-JP" altLang="en-US" sz="1000" b="0" dirty="0">
                          <a:solidFill>
                            <a:schemeClr val="tx1"/>
                          </a:solidFill>
                          <a:latin typeface="+mn-ea"/>
                          <a:ea typeface="+mn-ea"/>
                        </a:rPr>
                        <a:t>（屋上緑化のみ）</a:t>
                      </a:r>
                    </a:p>
                  </a:txBody>
                  <a:tcPr marL="36000" marR="36000" marT="36000" marB="3600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04620">
                <a:tc vMerge="1">
                  <a:txBody>
                    <a:bodyPr/>
                    <a:lstStyle/>
                    <a:p>
                      <a:endParaRPr kumimoji="1" lang="ja-JP" altLang="en-US"/>
                    </a:p>
                  </a:txBody>
                  <a:tcPr/>
                </a:tc>
                <a:tc vMerge="1">
                  <a:txBody>
                    <a:bodyPr/>
                    <a:lstStyle/>
                    <a:p>
                      <a:endParaRPr kumimoji="1" lang="ja-JP" altLang="en-US"/>
                    </a:p>
                  </a:txBody>
                  <a:tcPr/>
                </a:tc>
                <a:tc>
                  <a:txBody>
                    <a:bodyPr/>
                    <a:lstStyle/>
                    <a:p>
                      <a:pPr algn="l"/>
                      <a:r>
                        <a:rPr kumimoji="1" lang="ja-JP" altLang="en-US" sz="1000" b="0" dirty="0">
                          <a:solidFill>
                            <a:schemeClr val="tx1"/>
                          </a:solidFill>
                          <a:latin typeface="+mn-ea"/>
                          <a:ea typeface="+mn-ea"/>
                        </a:rPr>
                        <a:t> 実際の荷重</a:t>
                      </a:r>
                    </a:p>
                  </a:txBody>
                  <a:tcPr marL="18000" marR="18000" marT="18000" marB="18000" anchor="ctr">
                    <a:lnL w="63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a:txBody>
                    <a:bodyPr/>
                    <a:lstStyle/>
                    <a:p>
                      <a:pPr algn="l"/>
                      <a:r>
                        <a:rPr kumimoji="1" lang="ja-JP" altLang="en-US" sz="1000" b="0" dirty="0">
                          <a:solidFill>
                            <a:schemeClr val="tx1"/>
                          </a:solidFill>
                          <a:latin typeface="+mn-ea"/>
                          <a:ea typeface="+mn-ea"/>
                        </a:rPr>
                        <a:t>○○○㎏</a:t>
                      </a:r>
                      <a:r>
                        <a:rPr kumimoji="1" lang="en-US" altLang="ja-JP" sz="1000" b="0" dirty="0">
                          <a:solidFill>
                            <a:schemeClr val="tx1"/>
                          </a:solidFill>
                          <a:latin typeface="+mn-ea"/>
                          <a:ea typeface="+mn-ea"/>
                        </a:rPr>
                        <a:t>/</a:t>
                      </a:r>
                      <a:r>
                        <a:rPr kumimoji="1" lang="ja-JP" altLang="en-US" sz="1000" b="0" dirty="0">
                          <a:solidFill>
                            <a:schemeClr val="tx1"/>
                          </a:solidFill>
                          <a:latin typeface="+mn-ea"/>
                          <a:ea typeface="+mn-ea"/>
                        </a:rPr>
                        <a:t>㎡</a:t>
                      </a:r>
                    </a:p>
                  </a:txBody>
                  <a:tcPr marL="36000" marR="36000" marT="36000" marB="36000" anchor="ctr">
                    <a:lnL w="1270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446400">
                <a:tc>
                  <a:txBody>
                    <a:bodyPr/>
                    <a:lstStyle/>
                    <a:p>
                      <a:pPr algn="ctr"/>
                      <a:r>
                        <a:rPr kumimoji="1" lang="ja-JP" altLang="en-US" sz="1000" b="0" dirty="0">
                          <a:solidFill>
                            <a:schemeClr val="tx1"/>
                          </a:solidFill>
                          <a:latin typeface="+mn-ea"/>
                          <a:ea typeface="+mn-ea"/>
                        </a:rPr>
                        <a:t>土壌厚</a:t>
                      </a:r>
                    </a:p>
                  </a:txBody>
                  <a:tcPr marL="36000" marR="36000" marT="36000" marB="36000" anchor="ctr">
                    <a:lnL w="190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a:txBody>
                    <a:bodyPr/>
                    <a:lstStyle/>
                    <a:p>
                      <a:pPr algn="l"/>
                      <a:r>
                        <a:rPr kumimoji="1" lang="ja-JP" altLang="en-US" sz="1000" b="0" dirty="0">
                          <a:solidFill>
                            <a:schemeClr val="tx1"/>
                          </a:solidFill>
                          <a:latin typeface="+mn-ea"/>
                          <a:ea typeface="+mn-ea"/>
                        </a:rPr>
                        <a:t>○○～○○㎜</a:t>
                      </a:r>
                    </a:p>
                  </a:txBody>
                  <a:tcPr marL="36000" marR="36000" marT="36000" marB="36000" anchor="ctr">
                    <a:lnL w="1270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latin typeface="+mn-ea"/>
                          <a:ea typeface="+mn-ea"/>
                        </a:rPr>
                        <a:t>土壌の種類と名称</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a:txBody>
                    <a:bodyPr/>
                    <a:lstStyle/>
                    <a:p>
                      <a:pPr algn="l"/>
                      <a:r>
                        <a:rPr kumimoji="1" lang="ja-JP" altLang="en-US" sz="1000" b="0" dirty="0">
                          <a:solidFill>
                            <a:schemeClr val="tx1"/>
                          </a:solidFill>
                          <a:latin typeface="+mn-ea"/>
                          <a:ea typeface="+mn-ea"/>
                        </a:rPr>
                        <a:t>○○○○○○</a:t>
                      </a:r>
                    </a:p>
                  </a:txBody>
                  <a:tcPr marL="36000" marR="36000" marT="36000" marB="36000" anchor="ctr">
                    <a:lnL w="12700" cap="flat" cmpd="sng" algn="ctr">
                      <a:solidFill>
                        <a:schemeClr val="tx1"/>
                      </a:solidFill>
                      <a:prstDash val="sysDot"/>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a:txBody>
                    <a:bodyPr/>
                    <a:lstStyle/>
                    <a:p>
                      <a:pPr algn="ctr"/>
                      <a:r>
                        <a:rPr kumimoji="1" lang="ja-JP" altLang="en-US" sz="1000" b="0" dirty="0">
                          <a:solidFill>
                            <a:schemeClr val="tx1"/>
                          </a:solidFill>
                          <a:latin typeface="+mn-ea"/>
                          <a:ea typeface="+mn-ea"/>
                        </a:rPr>
                        <a:t>土壌の湿潤時</a:t>
                      </a:r>
                      <a:endParaRPr kumimoji="1" lang="en-US" altLang="ja-JP" sz="1000" b="0" dirty="0">
                        <a:solidFill>
                          <a:schemeClr val="tx1"/>
                        </a:solidFill>
                        <a:latin typeface="+mn-ea"/>
                        <a:ea typeface="+mn-ea"/>
                      </a:endParaRPr>
                    </a:p>
                    <a:p>
                      <a:pPr algn="ctr"/>
                      <a:r>
                        <a:rPr kumimoji="1" lang="ja-JP" altLang="en-US" sz="1000" b="0" dirty="0">
                          <a:solidFill>
                            <a:schemeClr val="tx1"/>
                          </a:solidFill>
                          <a:latin typeface="+mn-ea"/>
                          <a:ea typeface="+mn-ea"/>
                        </a:rPr>
                        <a:t>比重</a:t>
                      </a:r>
                    </a:p>
                  </a:txBody>
                  <a:tcPr marL="36000" marR="36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a:txBody>
                    <a:bodyPr/>
                    <a:lstStyle/>
                    <a:p>
                      <a:pPr algn="l"/>
                      <a:r>
                        <a:rPr kumimoji="1" lang="ja-JP" altLang="en-US" sz="1000" b="0" dirty="0">
                          <a:solidFill>
                            <a:schemeClr val="tx1"/>
                          </a:solidFill>
                          <a:latin typeface="+mn-ea"/>
                          <a:ea typeface="+mn-ea"/>
                        </a:rPr>
                        <a:t>○○○</a:t>
                      </a:r>
                    </a:p>
                  </a:txBody>
                  <a:tcPr marL="36000" marR="36000" marT="36000" marB="3600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446400">
                <a:tc>
                  <a:txBody>
                    <a:bodyPr/>
                    <a:lstStyle/>
                    <a:p>
                      <a:pPr algn="ctr"/>
                      <a:r>
                        <a:rPr kumimoji="1" lang="ja-JP" altLang="en-US" sz="1000" b="0" dirty="0">
                          <a:solidFill>
                            <a:schemeClr val="tx1"/>
                          </a:solidFill>
                          <a:latin typeface="+mn-ea"/>
                          <a:ea typeface="+mn-ea"/>
                        </a:rPr>
                        <a:t>植栽数量</a:t>
                      </a:r>
                    </a:p>
                  </a:txBody>
                  <a:tcPr marL="36000" marR="36000" marT="36000" marB="36000" anchor="ctr">
                    <a:lnL w="190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CCCCCC"/>
                    </a:solidFill>
                  </a:tcPr>
                </a:tc>
                <a:tc gridSpan="5">
                  <a:txBody>
                    <a:bodyPr/>
                    <a:lstStyle/>
                    <a:p>
                      <a:pPr algn="l"/>
                      <a:r>
                        <a:rPr kumimoji="1" lang="ja-JP" altLang="en-US" sz="1000" b="0" dirty="0">
                          <a:solidFill>
                            <a:schemeClr val="tx1"/>
                          </a:solidFill>
                          <a:latin typeface="+mn-ea"/>
                          <a:ea typeface="+mn-ea"/>
                        </a:rPr>
                        <a:t>高木：○○○本　中木：○○○本　低木：○○○本　地被：○○○㎡</a:t>
                      </a:r>
                    </a:p>
                  </a:txBody>
                  <a:tcPr marL="36000" marR="36000" marT="36000" marB="3600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446400">
                <a:tc>
                  <a:txBody>
                    <a:bodyPr/>
                    <a:lstStyle/>
                    <a:p>
                      <a:pPr algn="ctr"/>
                      <a:r>
                        <a:rPr kumimoji="1" lang="ja-JP" altLang="en-US" sz="1000" b="0" dirty="0">
                          <a:solidFill>
                            <a:schemeClr val="tx1"/>
                          </a:solidFill>
                          <a:latin typeface="+mn-ea"/>
                          <a:ea typeface="+mn-ea"/>
                        </a:rPr>
                        <a:t>潅水方法</a:t>
                      </a:r>
                    </a:p>
                  </a:txBody>
                  <a:tcPr marL="36000" marR="36000" marT="36000" marB="36000" anchor="ctr">
                    <a:lnL w="19050" cap="flat" cmpd="sng" algn="ctr">
                      <a:solidFill>
                        <a:schemeClr val="tx1"/>
                      </a:solidFill>
                      <a:prstDash val="solid"/>
                      <a:round/>
                      <a:headEnd type="none" w="med" len="med"/>
                      <a:tailEnd type="none" w="med" len="med"/>
                    </a:lnL>
                    <a:lnR w="12700" cap="flat" cmpd="sng" algn="ctr">
                      <a:solidFill>
                        <a:schemeClr val="tx1"/>
                      </a:solidFill>
                      <a:prstDash val="sysDot"/>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rgbClr val="CCCCCC"/>
                    </a:solidFill>
                  </a:tcPr>
                </a:tc>
                <a:tc gridSpan="5">
                  <a:txBody>
                    <a:bodyPr/>
                    <a:lstStyle/>
                    <a:p>
                      <a:pPr algn="l"/>
                      <a:r>
                        <a:rPr kumimoji="1" lang="ja-JP" altLang="en-US" sz="1000" b="0" dirty="0">
                          <a:solidFill>
                            <a:schemeClr val="tx1"/>
                          </a:solidFill>
                          <a:latin typeface="+mn-ea"/>
                          <a:ea typeface="+mn-ea"/>
                        </a:rPr>
                        <a:t>○○○○○</a:t>
                      </a:r>
                    </a:p>
                  </a:txBody>
                  <a:tcPr marL="36000" marR="36000" marT="36000" marB="36000" anchor="ctr">
                    <a:lnL w="12700" cap="flat" cmpd="sng" algn="ctr">
                      <a:solidFill>
                        <a:schemeClr val="tx1"/>
                      </a:solidFill>
                      <a:prstDash val="sysDot"/>
                      <a:round/>
                      <a:headEnd type="none" w="med" len="med"/>
                      <a:tailEnd type="none" w="med" len="med"/>
                    </a:lnL>
                    <a:lnR w="190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tc hMerge="1">
                  <a:txBody>
                    <a:bodyPr/>
                    <a:lstStyle/>
                    <a:p>
                      <a:pPr algn="ctr"/>
                      <a:endParaRPr kumimoji="1" lang="ja-JP" altLang="en-US" sz="1000" b="0" dirty="0">
                        <a:solidFill>
                          <a:schemeClr val="tx1"/>
                        </a:solidFill>
                        <a:latin typeface="+mn-ea"/>
                        <a:ea typeface="+mn-ea"/>
                      </a:endParaRPr>
                    </a:p>
                  </a:txBody>
                  <a:tcPr marL="36000" marR="36000" marT="36000" marB="36000"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sp>
        <p:nvSpPr>
          <p:cNvPr id="7" name="テキスト ボックス 6"/>
          <p:cNvSpPr txBox="1"/>
          <p:nvPr/>
        </p:nvSpPr>
        <p:spPr>
          <a:xfrm>
            <a:off x="740229" y="3239135"/>
            <a:ext cx="2507418" cy="400110"/>
          </a:xfrm>
          <a:prstGeom prst="rect">
            <a:avLst/>
          </a:prstGeom>
          <a:noFill/>
        </p:spPr>
        <p:txBody>
          <a:bodyPr wrap="none" rtlCol="0">
            <a:spAutoFit/>
          </a:bodyPr>
          <a:lstStyle/>
          <a:p>
            <a:r>
              <a:rPr kumimoji="1" lang="ja-JP" altLang="en-US" sz="2000" b="1" dirty="0">
                <a:latin typeface="ＭＳ ゴシック" panose="020B0609070205080204" pitchFamily="49" charset="-128"/>
                <a:ea typeface="ＭＳ ゴシック" panose="020B0609070205080204" pitchFamily="49" charset="-128"/>
              </a:rPr>
              <a:t>■特徴的な緑化技術</a:t>
            </a:r>
          </a:p>
        </p:txBody>
      </p:sp>
      <p:sp>
        <p:nvSpPr>
          <p:cNvPr id="8" name="テキスト ボックス 7"/>
          <p:cNvSpPr txBox="1">
            <a:spLocks noChangeAspect="1"/>
          </p:cNvSpPr>
          <p:nvPr/>
        </p:nvSpPr>
        <p:spPr>
          <a:xfrm>
            <a:off x="935267" y="3629720"/>
            <a:ext cx="6547841" cy="6168035"/>
          </a:xfrm>
          <a:prstGeom prst="rect">
            <a:avLst/>
          </a:prstGeom>
          <a:noFill/>
          <a:ln w="12700">
            <a:solidFill>
              <a:schemeClr val="tx1"/>
            </a:solidFill>
          </a:ln>
        </p:spPr>
        <p:txBody>
          <a:bodyPr wrap="square" lIns="36000" tIns="36000" rIns="36000" bIns="36000" rtlCol="0">
            <a:noAutofit/>
          </a:bodyPr>
          <a:lstStyle/>
          <a:p>
            <a:pPr algn="just">
              <a:lnSpc>
                <a:spcPts val="1700"/>
              </a:lnSpc>
            </a:pPr>
            <a:r>
              <a:rPr kumimoji="1" lang="ja-JP" altLang="en-US" sz="1200" dirty="0">
                <a:latin typeface="ＭＳ 明朝" panose="02020609040205080304" pitchFamily="17" charset="-128"/>
                <a:ea typeface="ＭＳ 明朝" panose="02020609040205080304" pitchFamily="17" charset="-128"/>
              </a:rPr>
              <a:t>（作品の概要を</a:t>
            </a:r>
            <a:r>
              <a:rPr kumimoji="1" lang="en-US" altLang="ja-JP" sz="1200" dirty="0">
                <a:latin typeface="ＭＳ 明朝" panose="02020609040205080304" pitchFamily="17" charset="-128"/>
                <a:ea typeface="ＭＳ 明朝" panose="02020609040205080304" pitchFamily="17" charset="-128"/>
              </a:rPr>
              <a:t>MS</a:t>
            </a:r>
            <a:r>
              <a:rPr kumimoji="1" lang="ja-JP" altLang="en-US" sz="1200" dirty="0">
                <a:latin typeface="ＭＳ 明朝" panose="02020609040205080304" pitchFamily="17" charset="-128"/>
                <a:ea typeface="ＭＳ 明朝" panose="02020609040205080304" pitchFamily="17" charset="-128"/>
              </a:rPr>
              <a:t>明朝</a:t>
            </a:r>
            <a:r>
              <a:rPr kumimoji="1" lang="en-US" altLang="ja-JP" sz="1200" dirty="0">
                <a:latin typeface="ＭＳ 明朝" panose="02020609040205080304" pitchFamily="17" charset="-128"/>
                <a:ea typeface="ＭＳ 明朝" panose="02020609040205080304" pitchFamily="17" charset="-128"/>
              </a:rPr>
              <a:t>12pt</a:t>
            </a:r>
            <a:r>
              <a:rPr kumimoji="1" lang="ja-JP" altLang="en-US" sz="1200" dirty="0">
                <a:latin typeface="ＭＳ 明朝" panose="02020609040205080304" pitchFamily="17" charset="-128"/>
                <a:ea typeface="ＭＳ 明朝" panose="02020609040205080304" pitchFamily="17" charset="-128"/>
              </a:rPr>
              <a:t>）</a:t>
            </a:r>
            <a:endParaRPr kumimoji="1" lang="en-US" altLang="ja-JP" sz="1200" dirty="0">
              <a:latin typeface="ＭＳ 明朝" panose="02020609040205080304" pitchFamily="17" charset="-128"/>
              <a:ea typeface="ＭＳ 明朝" panose="02020609040205080304" pitchFamily="17" charset="-128"/>
            </a:endParaRP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endParaRPr lang="en-US" altLang="ja-JP" sz="1200" dirty="0">
              <a:latin typeface="ＭＳ 明朝" panose="02020609040205080304" pitchFamily="17" charset="-128"/>
              <a:ea typeface="ＭＳ 明朝" panose="02020609040205080304" pitchFamily="17" charset="-128"/>
            </a:endParaRP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a:p>
            <a:pPr algn="just">
              <a:lnSpc>
                <a:spcPts val="1700"/>
              </a:lnSpc>
            </a:pPr>
            <a:r>
              <a:rPr lang="ja-JP" altLang="en-US" sz="1200" dirty="0">
                <a:latin typeface="ＭＳ 明朝" panose="02020609040205080304" pitchFamily="17" charset="-128"/>
                <a:ea typeface="ＭＳ 明朝" panose="02020609040205080304" pitchFamily="17" charset="-128"/>
              </a:rPr>
              <a:t>○○○○○○○○○○○○○○○○○○○○○○○○○○○○○○○○○○○○○○○○○○</a:t>
            </a:r>
          </a:p>
        </p:txBody>
      </p:sp>
      <p:sp>
        <p:nvSpPr>
          <p:cNvPr id="9" name="円/楕円 8"/>
          <p:cNvSpPr/>
          <p:nvPr/>
        </p:nvSpPr>
        <p:spPr>
          <a:xfrm>
            <a:off x="1417895" y="4532436"/>
            <a:ext cx="5495925" cy="3266511"/>
          </a:xfrm>
          <a:prstGeom prst="ellipse">
            <a:avLst/>
          </a:prstGeom>
          <a:solidFill>
            <a:srgbClr val="FFFFCC"/>
          </a:solidFill>
          <a:ln w="12700">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kumimoji="1" lang="ja-JP" altLang="en-US" sz="1050" dirty="0">
                <a:solidFill>
                  <a:schemeClr val="tx1"/>
                </a:solidFill>
                <a:latin typeface="ＭＳ 明朝" panose="02020609040205080304" pitchFamily="17" charset="-128"/>
                <a:ea typeface="ＭＳ 明朝" panose="02020609040205080304" pitchFamily="17" charset="-128"/>
              </a:rPr>
              <a:t>設定した緑化の目的を達成するために取り入れた技術とその達成状況、利用面や美観性、植栽デザインなどの緑化の特色、竣工後の維持管理や運営など、限られた空間を効果的に緑化するための工夫について、図表を含めて</a:t>
            </a:r>
            <a:r>
              <a:rPr kumimoji="1" lang="en-US" altLang="ja-JP" sz="1050" dirty="0">
                <a:solidFill>
                  <a:schemeClr val="tx1"/>
                </a:solidFill>
                <a:latin typeface="ＭＳ 明朝" panose="02020609040205080304" pitchFamily="17" charset="-128"/>
                <a:ea typeface="ＭＳ 明朝" panose="02020609040205080304" pitchFamily="17" charset="-128"/>
              </a:rPr>
              <a:t>1,500</a:t>
            </a:r>
            <a:r>
              <a:rPr kumimoji="1" lang="ja-JP" altLang="en-US" sz="1050" dirty="0">
                <a:solidFill>
                  <a:schemeClr val="tx1"/>
                </a:solidFill>
                <a:latin typeface="ＭＳ 明朝" panose="02020609040205080304" pitchFamily="17" charset="-128"/>
                <a:ea typeface="ＭＳ 明朝" panose="02020609040205080304" pitchFamily="17" charset="-128"/>
              </a:rPr>
              <a:t>字程度にまとめてください。</a:t>
            </a:r>
            <a:endParaRPr kumimoji="1" lang="en-US" altLang="ja-JP" sz="1050" dirty="0">
              <a:solidFill>
                <a:schemeClr val="tx1"/>
              </a:solidFill>
              <a:latin typeface="ＭＳ 明朝" panose="02020609040205080304" pitchFamily="17" charset="-128"/>
              <a:ea typeface="ＭＳ 明朝" panose="02020609040205080304" pitchFamily="17" charset="-128"/>
            </a:endParaRPr>
          </a:p>
          <a:p>
            <a:pPr>
              <a:lnSpc>
                <a:spcPct val="150000"/>
              </a:lnSpc>
            </a:pPr>
            <a:endParaRPr lang="en-US" altLang="ja-JP" sz="1050" dirty="0">
              <a:solidFill>
                <a:schemeClr val="tx1"/>
              </a:solidFill>
              <a:latin typeface="ＭＳ 明朝" panose="02020609040205080304" pitchFamily="17" charset="-128"/>
              <a:ea typeface="ＭＳ 明朝" panose="02020609040205080304" pitchFamily="17" charset="-128"/>
            </a:endParaRPr>
          </a:p>
          <a:p>
            <a:pPr>
              <a:lnSpc>
                <a:spcPct val="150000"/>
              </a:lnSpc>
            </a:pPr>
            <a:r>
              <a:rPr kumimoji="1" lang="ja-JP" altLang="en-US" sz="1050" dirty="0">
                <a:solidFill>
                  <a:schemeClr val="tx1"/>
                </a:solidFill>
                <a:latin typeface="ＭＳ 明朝" panose="02020609040205080304" pitchFamily="17" charset="-128"/>
                <a:ea typeface="ＭＳ 明朝" panose="02020609040205080304" pitchFamily="17" charset="-128"/>
              </a:rPr>
              <a:t>・技術だけではなく、限られたスペースを緑化することの意味や意義、考え方（コンセプト）も審査のポイントとなります。</a:t>
            </a:r>
            <a:endParaRPr kumimoji="1" lang="en-US" altLang="ja-JP" sz="1050" dirty="0">
              <a:solidFill>
                <a:schemeClr val="tx1"/>
              </a:solidFill>
              <a:latin typeface="ＭＳ 明朝" panose="02020609040205080304" pitchFamily="17" charset="-128"/>
              <a:ea typeface="ＭＳ 明朝" panose="02020609040205080304" pitchFamily="17" charset="-128"/>
            </a:endParaRPr>
          </a:p>
        </p:txBody>
      </p:sp>
      <p:sp>
        <p:nvSpPr>
          <p:cNvPr id="10" name="テキスト ボックス 9"/>
          <p:cNvSpPr txBox="1"/>
          <p:nvPr/>
        </p:nvSpPr>
        <p:spPr>
          <a:xfrm>
            <a:off x="1995939" y="8671393"/>
            <a:ext cx="4358886" cy="253916"/>
          </a:xfrm>
          <a:prstGeom prst="rect">
            <a:avLst/>
          </a:prstGeom>
          <a:solidFill>
            <a:srgbClr val="FFFFCC"/>
          </a:solidFill>
          <a:ln w="12700">
            <a:solidFill>
              <a:schemeClr val="bg1">
                <a:lumMod val="50000"/>
              </a:schemeClr>
            </a:solidFill>
          </a:ln>
        </p:spPr>
        <p:txBody>
          <a:bodyPr wrap="none" rtlCol="0">
            <a:spAutoFit/>
          </a:bodyPr>
          <a:lstStyle/>
          <a:p>
            <a:r>
              <a:rPr lang="ja-JP" altLang="en-US" sz="1050" dirty="0">
                <a:latin typeface="ＭＳ 明朝" panose="02020609040205080304" pitchFamily="17" charset="-128"/>
                <a:ea typeface="ＭＳ 明朝" panose="02020609040205080304" pitchFamily="17" charset="-128"/>
              </a:rPr>
              <a:t>緑化技術に関する写真や図表を入れて自由にレイアウトしてください</a:t>
            </a:r>
            <a:endParaRPr kumimoji="1" lang="ja-JP" altLang="en-US" sz="1050" dirty="0">
              <a:latin typeface="ＭＳ 明朝" panose="02020609040205080304" pitchFamily="17" charset="-128"/>
              <a:ea typeface="ＭＳ 明朝" panose="02020609040205080304" pitchFamily="17" charset="-128"/>
            </a:endParaRPr>
          </a:p>
        </p:txBody>
      </p:sp>
      <p:sp>
        <p:nvSpPr>
          <p:cNvPr id="11" name="テキスト ボックス 10"/>
          <p:cNvSpPr txBox="1"/>
          <p:nvPr/>
        </p:nvSpPr>
        <p:spPr>
          <a:xfrm>
            <a:off x="7712529" y="482600"/>
            <a:ext cx="958917" cy="400110"/>
          </a:xfrm>
          <a:prstGeom prst="rect">
            <a:avLst/>
          </a:prstGeom>
          <a:noFill/>
        </p:spPr>
        <p:txBody>
          <a:bodyPr wrap="none" rtlCol="0">
            <a:spAutoFit/>
          </a:bodyPr>
          <a:lstStyle/>
          <a:p>
            <a:r>
              <a:rPr kumimoji="1" lang="ja-JP" altLang="en-US" sz="2000" b="1" dirty="0">
                <a:latin typeface="ＭＳ ゴシック" panose="020B0609070205080204" pitchFamily="49" charset="-128"/>
                <a:ea typeface="ＭＳ ゴシック" panose="020B0609070205080204" pitchFamily="49" charset="-128"/>
              </a:rPr>
              <a:t>■写真</a:t>
            </a:r>
          </a:p>
        </p:txBody>
      </p:sp>
      <p:graphicFrame>
        <p:nvGraphicFramePr>
          <p:cNvPr id="12" name="表 11"/>
          <p:cNvGraphicFramePr>
            <a:graphicFrameLocks noGrp="1"/>
          </p:cNvGraphicFramePr>
          <p:nvPr>
            <p:extLst>
              <p:ext uri="{D42A27DB-BD31-4B8C-83A1-F6EECF244321}">
                <p14:modId xmlns:p14="http://schemas.microsoft.com/office/powerpoint/2010/main" val="2004857399"/>
              </p:ext>
            </p:extLst>
          </p:nvPr>
        </p:nvGraphicFramePr>
        <p:xfrm>
          <a:off x="7693479" y="1159946"/>
          <a:ext cx="7078887" cy="8640000"/>
        </p:xfrm>
        <a:graphic>
          <a:graphicData uri="http://schemas.openxmlformats.org/drawingml/2006/table">
            <a:tbl>
              <a:tblPr firstRow="1" bandRow="1">
                <a:tableStyleId>{5C22544A-7EE6-4342-B048-85BDC9FD1C3A}</a:tableStyleId>
              </a:tblPr>
              <a:tblGrid>
                <a:gridCol w="4896000">
                  <a:extLst>
                    <a:ext uri="{9D8B030D-6E8A-4147-A177-3AD203B41FA5}">
                      <a16:colId xmlns:a16="http://schemas.microsoft.com/office/drawing/2014/main" val="20000"/>
                    </a:ext>
                  </a:extLst>
                </a:gridCol>
                <a:gridCol w="2182887">
                  <a:extLst>
                    <a:ext uri="{9D8B030D-6E8A-4147-A177-3AD203B41FA5}">
                      <a16:colId xmlns:a16="http://schemas.microsoft.com/office/drawing/2014/main" val="20001"/>
                    </a:ext>
                  </a:extLst>
                </a:gridCol>
              </a:tblGrid>
              <a:tr h="2880000">
                <a:tc>
                  <a:txBody>
                    <a:bodyPr/>
                    <a:lstStyle/>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全体状況、緑化の状況が分かる写真を貼ってください。</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緑化施設全体及び、緑化の現況が分かるもの、樹木や地被植物で緑化された状況及び緑化の特色、緑化の技術や工夫などが分かるものを撮影し（原則、応募日から直近１年以内）、その説明及び撮影年月日等を記入してください。</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なお、施工状況の写真はこの限りではありません。</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en-US" altLang="ja-JP" sz="1050" b="0" dirty="0">
                          <a:solidFill>
                            <a:schemeClr val="tx1"/>
                          </a:solidFill>
                          <a:latin typeface="ＭＳ ゴシック" panose="020B0609070205080204" pitchFamily="49" charset="-128"/>
                          <a:ea typeface="ＭＳ ゴシック" panose="020B0609070205080204" pitchFamily="49" charset="-128"/>
                        </a:rPr>
                        <a:t>※</a:t>
                      </a:r>
                      <a:r>
                        <a:rPr kumimoji="1" lang="ja-JP" altLang="en-US" sz="1050" b="0" dirty="0">
                          <a:solidFill>
                            <a:schemeClr val="tx1"/>
                          </a:solidFill>
                          <a:latin typeface="ＭＳ ゴシック" panose="020B0609070205080204" pitchFamily="49" charset="-128"/>
                          <a:ea typeface="ＭＳ ゴシック" panose="020B0609070205080204" pitchFamily="49" charset="-128"/>
                        </a:rPr>
                        <a:t>別途</a:t>
                      </a:r>
                      <a:r>
                        <a:rPr kumimoji="1" lang="en-US" altLang="ja-JP" sz="1050" b="0" dirty="0">
                          <a:solidFill>
                            <a:schemeClr val="tx1"/>
                          </a:solidFill>
                          <a:latin typeface="ＭＳ ゴシック" panose="020B0609070205080204" pitchFamily="49" charset="-128"/>
                          <a:ea typeface="ＭＳ ゴシック" panose="020B0609070205080204" pitchFamily="49" charset="-128"/>
                        </a:rPr>
                        <a:t>JPG</a:t>
                      </a:r>
                      <a:r>
                        <a:rPr kumimoji="1" lang="ja-JP" altLang="en-US" sz="1050" b="0" dirty="0">
                          <a:solidFill>
                            <a:schemeClr val="tx1"/>
                          </a:solidFill>
                          <a:latin typeface="ＭＳ ゴシック" panose="020B0609070205080204" pitchFamily="49" charset="-128"/>
                          <a:ea typeface="ＭＳ ゴシック" panose="020B0609070205080204" pitchFamily="49" charset="-128"/>
                        </a:rPr>
                        <a:t>ファイルのご提出も併せてお願いいたします。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1" b="0" dirty="0">
                          <a:solidFill>
                            <a:schemeClr val="tx1"/>
                          </a:solidFill>
                          <a:latin typeface="ＭＳ ゴシック" panose="020B0609070205080204" pitchFamily="49" charset="-128"/>
                          <a:ea typeface="ＭＳ ゴシック" panose="020B0609070205080204" pitchFamily="49" charset="-128"/>
                        </a:rPr>
                        <a:t>○撮影地点の位置と方角</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○撮影時期（西暦）</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　●●●●年●●月●●日</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○写真説明</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0"/>
                  </a:ext>
                </a:extLst>
              </a:tr>
              <a:tr h="2880000">
                <a:tc>
                  <a:txBody>
                    <a:bodyPr/>
                    <a:lstStyle/>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全体状況、緑化の状況が分かる写真を貼ってください。</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緑化施設全体及び、緑化の現況が分かるもの、樹木や地被植物で緑化された状況及び緑化の特色、緑化の技術や工夫などが分かるものを撮影し（原則、応募日から直近１年以内）、その説明及び撮影年月日等を記入してください。</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なお、施工状況の写真はこの限りではありません。</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en-US" altLang="ja-JP" sz="1050" b="0" dirty="0">
                          <a:solidFill>
                            <a:schemeClr val="tx1"/>
                          </a:solidFill>
                          <a:latin typeface="ＭＳ ゴシック" panose="020B0609070205080204" pitchFamily="49" charset="-128"/>
                          <a:ea typeface="ＭＳ ゴシック" panose="020B0609070205080204" pitchFamily="49" charset="-128"/>
                        </a:rPr>
                        <a:t>※</a:t>
                      </a:r>
                      <a:r>
                        <a:rPr kumimoji="1" lang="ja-JP" altLang="en-US" sz="1050" b="0" dirty="0">
                          <a:solidFill>
                            <a:schemeClr val="tx1"/>
                          </a:solidFill>
                          <a:latin typeface="ＭＳ ゴシック" panose="020B0609070205080204" pitchFamily="49" charset="-128"/>
                          <a:ea typeface="ＭＳ ゴシック" panose="020B0609070205080204" pitchFamily="49" charset="-128"/>
                        </a:rPr>
                        <a:t>別途</a:t>
                      </a:r>
                      <a:r>
                        <a:rPr kumimoji="1" lang="en-US" altLang="ja-JP" sz="1050" b="0" dirty="0">
                          <a:solidFill>
                            <a:schemeClr val="tx1"/>
                          </a:solidFill>
                          <a:latin typeface="ＭＳ ゴシック" panose="020B0609070205080204" pitchFamily="49" charset="-128"/>
                          <a:ea typeface="ＭＳ ゴシック" panose="020B0609070205080204" pitchFamily="49" charset="-128"/>
                        </a:rPr>
                        <a:t>JPG</a:t>
                      </a:r>
                      <a:r>
                        <a:rPr kumimoji="1" lang="ja-JP" altLang="en-US" sz="1050" b="0" dirty="0">
                          <a:solidFill>
                            <a:schemeClr val="tx1"/>
                          </a:solidFill>
                          <a:latin typeface="ＭＳ ゴシック" panose="020B0609070205080204" pitchFamily="49" charset="-128"/>
                          <a:ea typeface="ＭＳ ゴシック" panose="020B0609070205080204" pitchFamily="49" charset="-128"/>
                        </a:rPr>
                        <a:t>ファイルのご提出も併せてお願いいたします。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1" b="0" dirty="0">
                          <a:solidFill>
                            <a:schemeClr val="tx1"/>
                          </a:solidFill>
                          <a:latin typeface="ＭＳ ゴシック" panose="020B0609070205080204" pitchFamily="49" charset="-128"/>
                          <a:ea typeface="ＭＳ ゴシック" panose="020B0609070205080204" pitchFamily="49" charset="-128"/>
                        </a:rPr>
                        <a:t>○撮影地点の位置と方角</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○撮影時期（西暦）</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　●●●●年●●月●●日</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○写真説明</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1"/>
                  </a:ext>
                </a:extLst>
              </a:tr>
              <a:tr h="2880000">
                <a:tc>
                  <a:txBody>
                    <a:bodyPr/>
                    <a:lstStyle/>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全体状況、緑化の状況が分かる写真を貼ってください。</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緑化施設全体及び、緑化の現況が分かるもの、樹木や地被植物で緑化された状況及び緑化の特色、緑化の技術や工夫などが分かるものを撮影し（原則、応募日から直近１年以内）、その説明及び撮影年月日等を記入してください。</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900" b="0" dirty="0">
                          <a:solidFill>
                            <a:schemeClr val="tx1"/>
                          </a:solidFill>
                          <a:latin typeface="ＭＳ ゴシック" panose="020B0609070205080204" pitchFamily="49" charset="-128"/>
                          <a:ea typeface="ＭＳ ゴシック" panose="020B0609070205080204" pitchFamily="49" charset="-128"/>
                        </a:rPr>
                        <a:t>なお、施工状況の写真はこの限りではありません。</a:t>
                      </a:r>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900" b="0" dirty="0">
                        <a:solidFill>
                          <a:schemeClr val="tx1"/>
                        </a:solidFill>
                        <a:latin typeface="ＭＳ ゴシック" panose="020B0609070205080204" pitchFamily="49" charset="-128"/>
                        <a:ea typeface="ＭＳ ゴシック" panose="020B0609070205080204" pitchFamily="49" charset="-128"/>
                      </a:endParaRPr>
                    </a:p>
                    <a:p>
                      <a:r>
                        <a:rPr kumimoji="1" lang="en-US" altLang="ja-JP" sz="1050" b="0" dirty="0">
                          <a:solidFill>
                            <a:schemeClr val="tx1"/>
                          </a:solidFill>
                          <a:latin typeface="ＭＳ ゴシック" panose="020B0609070205080204" pitchFamily="49" charset="-128"/>
                          <a:ea typeface="ＭＳ ゴシック" panose="020B0609070205080204" pitchFamily="49" charset="-128"/>
                        </a:rPr>
                        <a:t>※</a:t>
                      </a:r>
                      <a:r>
                        <a:rPr kumimoji="1" lang="ja-JP" altLang="en-US" sz="1050" b="0" dirty="0">
                          <a:solidFill>
                            <a:schemeClr val="tx1"/>
                          </a:solidFill>
                          <a:latin typeface="ＭＳ ゴシック" panose="020B0609070205080204" pitchFamily="49" charset="-128"/>
                          <a:ea typeface="ＭＳ ゴシック" panose="020B0609070205080204" pitchFamily="49" charset="-128"/>
                        </a:rPr>
                        <a:t>別途</a:t>
                      </a:r>
                      <a:r>
                        <a:rPr kumimoji="1" lang="en-US" altLang="ja-JP" sz="1050" b="0" dirty="0">
                          <a:solidFill>
                            <a:schemeClr val="tx1"/>
                          </a:solidFill>
                          <a:latin typeface="ＭＳ ゴシック" panose="020B0609070205080204" pitchFamily="49" charset="-128"/>
                          <a:ea typeface="ＭＳ ゴシック" panose="020B0609070205080204" pitchFamily="49" charset="-128"/>
                        </a:rPr>
                        <a:t>JPG</a:t>
                      </a:r>
                      <a:r>
                        <a:rPr kumimoji="1" lang="ja-JP" altLang="en-US" sz="1050" b="0" dirty="0">
                          <a:solidFill>
                            <a:schemeClr val="tx1"/>
                          </a:solidFill>
                          <a:latin typeface="ＭＳ ゴシック" panose="020B0609070205080204" pitchFamily="49" charset="-128"/>
                          <a:ea typeface="ＭＳ ゴシック" panose="020B0609070205080204" pitchFamily="49" charset="-128"/>
                        </a:rPr>
                        <a:t>ファイルのご提出も併せてお願いいたします。</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051" b="0" dirty="0">
                          <a:solidFill>
                            <a:schemeClr val="tx1"/>
                          </a:solidFill>
                          <a:latin typeface="ＭＳ ゴシック" panose="020B0609070205080204" pitchFamily="49" charset="-128"/>
                          <a:ea typeface="ＭＳ ゴシック" panose="020B0609070205080204" pitchFamily="49" charset="-128"/>
                        </a:rPr>
                        <a:t>○撮影地点の位置と方角</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○撮影時期（西暦）</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　●●●●年●●月●●日</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p>
                      <a:r>
                        <a:rPr kumimoji="1" lang="ja-JP" altLang="en-US" sz="1051" b="0" dirty="0">
                          <a:solidFill>
                            <a:schemeClr val="tx1"/>
                          </a:solidFill>
                          <a:latin typeface="ＭＳ ゴシック" panose="020B0609070205080204" pitchFamily="49" charset="-128"/>
                          <a:ea typeface="ＭＳ ゴシック" panose="020B0609070205080204" pitchFamily="49" charset="-128"/>
                        </a:rPr>
                        <a:t>○写真説明</a:t>
                      </a:r>
                      <a:endParaRPr kumimoji="1" lang="en-US" altLang="ja-JP" sz="1051" b="0" dirty="0">
                        <a:solidFill>
                          <a:schemeClr val="tx1"/>
                        </a:solidFill>
                        <a:latin typeface="ＭＳ ゴシック" panose="020B0609070205080204" pitchFamily="49" charset="-128"/>
                        <a:ea typeface="ＭＳ ゴシック" panose="020B0609070205080204" pitchFamily="49" charset="-128"/>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29909964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253</TotalTime>
  <Words>2253</Words>
  <Application>Microsoft Office PowerPoint</Application>
  <PresentationFormat>ユーザー設定</PresentationFormat>
  <Paragraphs>162</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HGS創英角ｺﾞｼｯｸUB</vt:lpstr>
      <vt:lpstr>ＭＳ ゴシック</vt:lpstr>
      <vt:lpstr>ＭＳ 明朝</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公益財団法人都市緑化機構</dc:creator>
  <cp:lastModifiedBy>kikuchi</cp:lastModifiedBy>
  <cp:revision>33</cp:revision>
  <cp:lastPrinted>2018-02-07T03:00:32Z</cp:lastPrinted>
  <dcterms:created xsi:type="dcterms:W3CDTF">2018-02-06T10:08:35Z</dcterms:created>
  <dcterms:modified xsi:type="dcterms:W3CDTF">2019-02-04T02:37:19Z</dcterms:modified>
</cp:coreProperties>
</file>