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15119350" cy="10691813"/>
  <p:notesSz cx="9939338" cy="14368463"/>
  <p:defaultTextStyle>
    <a:defPPr>
      <a:defRPr lang="ja-JP"/>
    </a:defPPr>
    <a:lvl1pPr marL="0" algn="l" defTabSz="1238921" rtl="0" eaLnBrk="1" latinLnBrk="0" hangingPunct="1">
      <a:defRPr kumimoji="1" sz="2439" kern="1200">
        <a:solidFill>
          <a:schemeClr val="tx1"/>
        </a:solidFill>
        <a:latin typeface="+mn-lt"/>
        <a:ea typeface="+mn-ea"/>
        <a:cs typeface="+mn-cs"/>
      </a:defRPr>
    </a:lvl1pPr>
    <a:lvl2pPr marL="619460" algn="l" defTabSz="1238921" rtl="0" eaLnBrk="1" latinLnBrk="0" hangingPunct="1">
      <a:defRPr kumimoji="1" sz="2439" kern="1200">
        <a:solidFill>
          <a:schemeClr val="tx1"/>
        </a:solidFill>
        <a:latin typeface="+mn-lt"/>
        <a:ea typeface="+mn-ea"/>
        <a:cs typeface="+mn-cs"/>
      </a:defRPr>
    </a:lvl2pPr>
    <a:lvl3pPr marL="1238921" algn="l" defTabSz="1238921" rtl="0" eaLnBrk="1" latinLnBrk="0" hangingPunct="1">
      <a:defRPr kumimoji="1" sz="2439" kern="1200">
        <a:solidFill>
          <a:schemeClr val="tx1"/>
        </a:solidFill>
        <a:latin typeface="+mn-lt"/>
        <a:ea typeface="+mn-ea"/>
        <a:cs typeface="+mn-cs"/>
      </a:defRPr>
    </a:lvl3pPr>
    <a:lvl4pPr marL="1858381" algn="l" defTabSz="1238921" rtl="0" eaLnBrk="1" latinLnBrk="0" hangingPunct="1">
      <a:defRPr kumimoji="1" sz="2439" kern="1200">
        <a:solidFill>
          <a:schemeClr val="tx1"/>
        </a:solidFill>
        <a:latin typeface="+mn-lt"/>
        <a:ea typeface="+mn-ea"/>
        <a:cs typeface="+mn-cs"/>
      </a:defRPr>
    </a:lvl4pPr>
    <a:lvl5pPr marL="2477841" algn="l" defTabSz="1238921" rtl="0" eaLnBrk="1" latinLnBrk="0" hangingPunct="1">
      <a:defRPr kumimoji="1" sz="2439" kern="1200">
        <a:solidFill>
          <a:schemeClr val="tx1"/>
        </a:solidFill>
        <a:latin typeface="+mn-lt"/>
        <a:ea typeface="+mn-ea"/>
        <a:cs typeface="+mn-cs"/>
      </a:defRPr>
    </a:lvl5pPr>
    <a:lvl6pPr marL="3097301" algn="l" defTabSz="1238921" rtl="0" eaLnBrk="1" latinLnBrk="0" hangingPunct="1">
      <a:defRPr kumimoji="1" sz="2439" kern="1200">
        <a:solidFill>
          <a:schemeClr val="tx1"/>
        </a:solidFill>
        <a:latin typeface="+mn-lt"/>
        <a:ea typeface="+mn-ea"/>
        <a:cs typeface="+mn-cs"/>
      </a:defRPr>
    </a:lvl6pPr>
    <a:lvl7pPr marL="3716762" algn="l" defTabSz="1238921" rtl="0" eaLnBrk="1" latinLnBrk="0" hangingPunct="1">
      <a:defRPr kumimoji="1" sz="2439" kern="1200">
        <a:solidFill>
          <a:schemeClr val="tx1"/>
        </a:solidFill>
        <a:latin typeface="+mn-lt"/>
        <a:ea typeface="+mn-ea"/>
        <a:cs typeface="+mn-cs"/>
      </a:defRPr>
    </a:lvl7pPr>
    <a:lvl8pPr marL="4336222" algn="l" defTabSz="1238921" rtl="0" eaLnBrk="1" latinLnBrk="0" hangingPunct="1">
      <a:defRPr kumimoji="1" sz="2439" kern="1200">
        <a:solidFill>
          <a:schemeClr val="tx1"/>
        </a:solidFill>
        <a:latin typeface="+mn-lt"/>
        <a:ea typeface="+mn-ea"/>
        <a:cs typeface="+mn-cs"/>
      </a:defRPr>
    </a:lvl8pPr>
    <a:lvl9pPr marL="4955682" algn="l" defTabSz="1238921" rtl="0" eaLnBrk="1" latinLnBrk="0" hangingPunct="1">
      <a:defRPr kumimoji="1" sz="24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2CC"/>
    <a:srgbClr val="CCCCCC"/>
    <a:srgbClr val="2F7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165" autoAdjust="0"/>
  </p:normalViewPr>
  <p:slideViewPr>
    <p:cSldViewPr snapToGrid="0" showGuides="1">
      <p:cViewPr>
        <p:scale>
          <a:sx n="100" d="100"/>
          <a:sy n="100" d="100"/>
        </p:scale>
        <p:origin x="-4380" y="-1344"/>
      </p:cViewPr>
      <p:guideLst>
        <p:guide orient="horz" pos="3368"/>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06737" cy="720603"/>
          </a:xfrm>
          <a:prstGeom prst="rect">
            <a:avLst/>
          </a:prstGeom>
        </p:spPr>
        <p:txBody>
          <a:bodyPr vert="horz" lIns="132725" tIns="66363" rIns="132725" bIns="66363"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4" y="1"/>
            <a:ext cx="4306737" cy="720603"/>
          </a:xfrm>
          <a:prstGeom prst="rect">
            <a:avLst/>
          </a:prstGeom>
        </p:spPr>
        <p:txBody>
          <a:bodyPr vert="horz" lIns="132725" tIns="66363" rIns="132725" bIns="66363" rtlCol="0"/>
          <a:lstStyle>
            <a:lvl1pPr algn="r">
              <a:defRPr sz="1700"/>
            </a:lvl1pPr>
          </a:lstStyle>
          <a:p>
            <a:fld id="{EF7077E7-4F20-4B56-85AA-7C165C96AC0A}" type="datetimeFigureOut">
              <a:rPr kumimoji="1" lang="ja-JP" altLang="en-US" smtClean="0"/>
              <a:t>2018/2/7</a:t>
            </a:fld>
            <a:endParaRPr kumimoji="1" lang="ja-JP" altLang="en-US"/>
          </a:p>
        </p:txBody>
      </p:sp>
      <p:sp>
        <p:nvSpPr>
          <p:cNvPr id="4" name="スライド イメージ プレースホルダー 3"/>
          <p:cNvSpPr>
            <a:spLocks noGrp="1" noRot="1" noChangeAspect="1"/>
          </p:cNvSpPr>
          <p:nvPr>
            <p:ph type="sldImg" idx="2"/>
          </p:nvPr>
        </p:nvSpPr>
        <p:spPr>
          <a:xfrm>
            <a:off x="1539875" y="1797050"/>
            <a:ext cx="6859588" cy="4849813"/>
          </a:xfrm>
          <a:prstGeom prst="rect">
            <a:avLst/>
          </a:prstGeom>
          <a:noFill/>
          <a:ln w="12700">
            <a:solidFill>
              <a:prstClr val="black"/>
            </a:solidFill>
          </a:ln>
        </p:spPr>
        <p:txBody>
          <a:bodyPr vert="horz" lIns="132725" tIns="66363" rIns="132725" bIns="66363" rtlCol="0" anchor="ctr"/>
          <a:lstStyle/>
          <a:p>
            <a:endParaRPr lang="ja-JP" altLang="en-US"/>
          </a:p>
        </p:txBody>
      </p:sp>
      <p:sp>
        <p:nvSpPr>
          <p:cNvPr id="5" name="ノート プレースホルダー 4"/>
          <p:cNvSpPr>
            <a:spLocks noGrp="1"/>
          </p:cNvSpPr>
          <p:nvPr>
            <p:ph type="body" sz="quarter" idx="3"/>
          </p:nvPr>
        </p:nvSpPr>
        <p:spPr>
          <a:xfrm>
            <a:off x="994399" y="6914580"/>
            <a:ext cx="7950543" cy="5656965"/>
          </a:xfrm>
          <a:prstGeom prst="rect">
            <a:avLst/>
          </a:prstGeom>
        </p:spPr>
        <p:txBody>
          <a:bodyPr vert="horz" lIns="132725" tIns="66363" rIns="132725" bIns="6636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13647861"/>
            <a:ext cx="4306737" cy="720603"/>
          </a:xfrm>
          <a:prstGeom prst="rect">
            <a:avLst/>
          </a:prstGeom>
        </p:spPr>
        <p:txBody>
          <a:bodyPr vert="horz" lIns="132725" tIns="66363" rIns="132725" bIns="66363"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4" y="13647861"/>
            <a:ext cx="4306737" cy="720603"/>
          </a:xfrm>
          <a:prstGeom prst="rect">
            <a:avLst/>
          </a:prstGeom>
        </p:spPr>
        <p:txBody>
          <a:bodyPr vert="horz" lIns="132725" tIns="66363" rIns="132725" bIns="66363" rtlCol="0" anchor="b"/>
          <a:lstStyle>
            <a:lvl1pPr algn="r">
              <a:defRPr sz="1700"/>
            </a:lvl1pPr>
          </a:lstStyle>
          <a:p>
            <a:fld id="{DB49AC87-D26D-4766-A98D-1344C29B2811}" type="slidenum">
              <a:rPr kumimoji="1" lang="ja-JP" altLang="en-US" smtClean="0"/>
              <a:t>‹#›</a:t>
            </a:fld>
            <a:endParaRPr kumimoji="1" lang="ja-JP" altLang="en-US"/>
          </a:p>
        </p:txBody>
      </p:sp>
    </p:spTree>
    <p:extLst>
      <p:ext uri="{BB962C8B-B14F-4D97-AF65-F5344CB8AC3E}">
        <p14:creationId xmlns:p14="http://schemas.microsoft.com/office/powerpoint/2010/main" val="2716524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B49AC87-D26D-4766-A98D-1344C29B2811}" type="slidenum">
              <a:rPr kumimoji="1" lang="ja-JP" altLang="en-US" smtClean="0"/>
              <a:t>1</a:t>
            </a:fld>
            <a:endParaRPr kumimoji="1" lang="ja-JP" altLang="en-US"/>
          </a:p>
        </p:txBody>
      </p:sp>
    </p:spTree>
    <p:extLst>
      <p:ext uri="{BB962C8B-B14F-4D97-AF65-F5344CB8AC3E}">
        <p14:creationId xmlns:p14="http://schemas.microsoft.com/office/powerpoint/2010/main" val="339669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A188A57-EEF6-456B-B2F2-474D6F82F54D}" type="datetimeFigureOut">
              <a:rPr kumimoji="1" lang="ja-JP" altLang="en-US" smtClean="0"/>
              <a:t>2018/2/7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1374261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188A57-EEF6-456B-B2F2-474D6F82F54D}" type="datetimeFigureOut">
              <a:rPr kumimoji="1" lang="ja-JP" altLang="en-US" smtClean="0"/>
              <a:t>2018/2/7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2600721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188A57-EEF6-456B-B2F2-474D6F82F54D}" type="datetimeFigureOut">
              <a:rPr kumimoji="1" lang="ja-JP" altLang="en-US" smtClean="0"/>
              <a:t>2018/2/7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105410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188A57-EEF6-456B-B2F2-474D6F82F54D}" type="datetimeFigureOut">
              <a:rPr kumimoji="1" lang="ja-JP" altLang="en-US" smtClean="0"/>
              <a:t>2018/2/7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3263025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A188A57-EEF6-456B-B2F2-474D6F82F54D}" type="datetimeFigureOut">
              <a:rPr kumimoji="1" lang="ja-JP" altLang="en-US" smtClean="0"/>
              <a:t>2018/2/7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100224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A188A57-EEF6-456B-B2F2-474D6F82F54D}" type="datetimeFigureOut">
              <a:rPr kumimoji="1" lang="ja-JP" altLang="en-US" smtClean="0"/>
              <a:t>2018/2/7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719200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smtClean="0"/>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smtClean="0"/>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A188A57-EEF6-456B-B2F2-474D6F82F54D}" type="datetimeFigureOut">
              <a:rPr kumimoji="1" lang="ja-JP" altLang="en-US" smtClean="0"/>
              <a:t>2018/2/7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1066392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A188A57-EEF6-456B-B2F2-474D6F82F54D}" type="datetimeFigureOut">
              <a:rPr kumimoji="1" lang="ja-JP" altLang="en-US" smtClean="0"/>
              <a:t>2018/2/7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270417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88A57-EEF6-456B-B2F2-474D6F82F54D}" type="datetimeFigureOut">
              <a:rPr kumimoji="1" lang="ja-JP" altLang="en-US" smtClean="0"/>
              <a:t>2018/2/7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203460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A188A57-EEF6-456B-B2F2-474D6F82F54D}" type="datetimeFigureOut">
              <a:rPr kumimoji="1" lang="ja-JP" altLang="en-US" smtClean="0"/>
              <a:t>2018/2/7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1819446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smtClean="0"/>
              <a:t>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A188A57-EEF6-456B-B2F2-474D6F82F54D}" type="datetimeFigureOut">
              <a:rPr kumimoji="1" lang="ja-JP" altLang="en-US" smtClean="0"/>
              <a:t>2018/2/7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4054477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BA188A57-EEF6-456B-B2F2-474D6F82F54D}" type="datetimeFigureOut">
              <a:rPr kumimoji="1" lang="ja-JP" altLang="en-US" smtClean="0"/>
              <a:t>2018/2/7</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2845644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184893" y="178718"/>
            <a:ext cx="15480000" cy="1296000"/>
            <a:chOff x="-166256" y="498758"/>
            <a:chExt cx="15480000" cy="1296000"/>
          </a:xfrm>
        </p:grpSpPr>
        <p:sp>
          <p:nvSpPr>
            <p:cNvPr id="4" name="正方形/長方形 3"/>
            <p:cNvSpPr/>
            <p:nvPr/>
          </p:nvSpPr>
          <p:spPr>
            <a:xfrm>
              <a:off x="-166256" y="498758"/>
              <a:ext cx="15480000" cy="1296000"/>
            </a:xfrm>
            <a:prstGeom prst="rect">
              <a:avLst/>
            </a:prstGeom>
            <a:gradFill flip="none" rotWithShape="1">
              <a:gsLst>
                <a:gs pos="0">
                  <a:srgbClr val="2F75B5"/>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37816" y="569025"/>
              <a:ext cx="14271856" cy="1200329"/>
            </a:xfrm>
            <a:prstGeom prst="rect">
              <a:avLst/>
            </a:prstGeom>
            <a:noFill/>
          </p:spPr>
          <p:txBody>
            <a:bodyPr wrap="none" rtlCol="0">
              <a:spAutoFit/>
            </a:bodyPr>
            <a:lstStyle/>
            <a:p>
              <a:pPr algn="ctr"/>
              <a:r>
                <a:rPr kumimoji="1" lang="ja-JP" altLang="en-US" sz="7200" dirty="0" smtClean="0">
                  <a:latin typeface="HGS創英角ｺﾞｼｯｸUB" panose="020B0900000000000000" pitchFamily="50" charset="-128"/>
                  <a:ea typeface="HGS創英角ｺﾞｼｯｸUB" panose="020B0900000000000000" pitchFamily="50" charset="-128"/>
                </a:rPr>
                <a:t>様式</a:t>
              </a:r>
              <a:r>
                <a:rPr kumimoji="1" lang="en-US" altLang="ja-JP" sz="7200" dirty="0" smtClean="0">
                  <a:latin typeface="HGS創英角ｺﾞｼｯｸUB" panose="020B0900000000000000" pitchFamily="50" charset="-128"/>
                  <a:ea typeface="HGS創英角ｺﾞｼｯｸUB" panose="020B0900000000000000" pitchFamily="50" charset="-128"/>
                </a:rPr>
                <a:t>-3</a:t>
              </a:r>
              <a:r>
                <a:rPr lang="ja-JP" altLang="en-US" sz="7200" dirty="0" smtClean="0">
                  <a:latin typeface="HGS創英角ｺﾞｼｯｸUB" panose="020B0900000000000000" pitchFamily="50" charset="-128"/>
                  <a:ea typeface="HGS創英角ｺﾞｼｯｸUB" panose="020B0900000000000000" pitchFamily="50" charset="-128"/>
                </a:rPr>
                <a:t>　特定テーマ部門審査資料</a:t>
              </a:r>
              <a:endParaRPr kumimoji="1" lang="en-US" altLang="ja-JP" sz="7200" dirty="0" smtClean="0">
                <a:latin typeface="HGS創英角ｺﾞｼｯｸUB" panose="020B0900000000000000" pitchFamily="50" charset="-128"/>
                <a:ea typeface="HGS創英角ｺﾞｼｯｸUB" panose="020B0900000000000000" pitchFamily="50" charset="-128"/>
              </a:endParaRPr>
            </a:p>
          </p:txBody>
        </p:sp>
      </p:grpSp>
      <p:grpSp>
        <p:nvGrpSpPr>
          <p:cNvPr id="13" name="グループ化 12"/>
          <p:cNvGrpSpPr/>
          <p:nvPr/>
        </p:nvGrpSpPr>
        <p:grpSpPr>
          <a:xfrm>
            <a:off x="-184893" y="1451850"/>
            <a:ext cx="15480000" cy="523220"/>
            <a:chOff x="-184893" y="1771890"/>
            <a:chExt cx="15480000" cy="523220"/>
          </a:xfrm>
        </p:grpSpPr>
        <p:cxnSp>
          <p:nvCxnSpPr>
            <p:cNvPr id="9" name="直線コネクタ 8"/>
            <p:cNvCxnSpPr/>
            <p:nvPr/>
          </p:nvCxnSpPr>
          <p:spPr>
            <a:xfrm>
              <a:off x="-184893" y="2036617"/>
              <a:ext cx="15480000" cy="0"/>
            </a:xfrm>
            <a:prstGeom prst="line">
              <a:avLst/>
            </a:prstGeom>
            <a:ln w="57150">
              <a:solidFill>
                <a:srgbClr val="2F75B5"/>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10508278" y="1771890"/>
              <a:ext cx="4314066" cy="523220"/>
            </a:xfrm>
            <a:prstGeom prst="rect">
              <a:avLst/>
            </a:prstGeom>
            <a:noFill/>
          </p:spPr>
          <p:txBody>
            <a:bodyPr wrap="none" rtlCol="0">
              <a:spAutoFit/>
            </a:bodyPr>
            <a:lstStyle/>
            <a:p>
              <a:pPr algn="r"/>
              <a:r>
                <a:rPr kumimoji="1" lang="en-US" altLang="ja-JP" sz="1400" b="1" i="1" dirty="0" smtClean="0">
                  <a:latin typeface="ＭＳ ゴシック" panose="020B0609070205080204" pitchFamily="49" charset="-128"/>
                  <a:ea typeface="ＭＳ ゴシック" panose="020B0609070205080204" pitchFamily="49" charset="-128"/>
                </a:rPr>
                <a:t>2018</a:t>
              </a:r>
              <a:r>
                <a:rPr kumimoji="1" lang="ja-JP" altLang="en-US" sz="1400" b="1" i="1" dirty="0" smtClean="0">
                  <a:latin typeface="ＭＳ ゴシック" panose="020B0609070205080204" pitchFamily="49" charset="-128"/>
                  <a:ea typeface="ＭＳ ゴシック" panose="020B0609070205080204" pitchFamily="49" charset="-128"/>
                </a:rPr>
                <a:t>年度　第</a:t>
              </a:r>
              <a:r>
                <a:rPr kumimoji="1" lang="en-US" altLang="ja-JP" sz="1400" b="1" i="1" dirty="0" smtClean="0">
                  <a:latin typeface="ＭＳ ゴシック" panose="020B0609070205080204" pitchFamily="49" charset="-128"/>
                  <a:ea typeface="ＭＳ ゴシック" panose="020B0609070205080204" pitchFamily="49" charset="-128"/>
                </a:rPr>
                <a:t>17</a:t>
              </a:r>
              <a:r>
                <a:rPr kumimoji="1" lang="ja-JP" altLang="en-US" sz="1400" b="1" i="1" dirty="0" smtClean="0">
                  <a:latin typeface="ＭＳ ゴシック" panose="020B0609070205080204" pitchFamily="49" charset="-128"/>
                  <a:ea typeface="ＭＳ ゴシック" panose="020B0609070205080204" pitchFamily="49" charset="-128"/>
                </a:rPr>
                <a:t>回　屋上・壁面緑化技術コンクール</a:t>
              </a:r>
              <a:endParaRPr kumimoji="1" lang="en-US" altLang="ja-JP" sz="1400" b="1" i="1" dirty="0" smtClean="0">
                <a:latin typeface="ＭＳ ゴシック" panose="020B0609070205080204" pitchFamily="49" charset="-128"/>
                <a:ea typeface="ＭＳ ゴシック" panose="020B0609070205080204" pitchFamily="49" charset="-128"/>
              </a:endParaRPr>
            </a:p>
            <a:p>
              <a:pPr algn="r"/>
              <a:r>
                <a:rPr kumimoji="1" lang="ja-JP" altLang="en-US" sz="1400" b="1" i="1" dirty="0" smtClean="0">
                  <a:latin typeface="ＭＳ ゴシック" panose="020B0609070205080204" pitchFamily="49" charset="-128"/>
                  <a:ea typeface="ＭＳ ゴシック" panose="020B0609070205080204" pitchFamily="49" charset="-128"/>
                </a:rPr>
                <a:t>公益財団法人　都市緑化機構</a:t>
              </a:r>
              <a:endParaRPr kumimoji="1" lang="ja-JP" altLang="en-US" sz="1400" b="1" i="1" dirty="0">
                <a:latin typeface="ＭＳ ゴシック" panose="020B0609070205080204" pitchFamily="49" charset="-128"/>
                <a:ea typeface="ＭＳ ゴシック" panose="020B0609070205080204" pitchFamily="49" charset="-128"/>
              </a:endParaRPr>
            </a:p>
          </p:txBody>
        </p:sp>
      </p:grpSp>
      <p:sp>
        <p:nvSpPr>
          <p:cNvPr id="14" name="テキスト ボックス 13"/>
          <p:cNvSpPr txBox="1"/>
          <p:nvPr/>
        </p:nvSpPr>
        <p:spPr>
          <a:xfrm>
            <a:off x="633503" y="1713134"/>
            <a:ext cx="8087470" cy="830997"/>
          </a:xfrm>
          <a:prstGeom prst="rect">
            <a:avLst/>
          </a:prstGeom>
          <a:noFill/>
        </p:spPr>
        <p:txBody>
          <a:bodyPr wrap="none" rtlCol="0">
            <a:spAutoFit/>
          </a:bodyPr>
          <a:lstStyle/>
          <a:p>
            <a:endParaRPr kumimoji="1" lang="en-US" altLang="ja-JP" sz="1200" dirty="0" smtClean="0">
              <a:latin typeface="ＭＳ ゴシック" panose="020B0609070205080204" pitchFamily="49" charset="-128"/>
              <a:ea typeface="ＭＳ ゴシック" panose="020B0609070205080204" pitchFamily="49" charset="-128"/>
            </a:endParaRPr>
          </a:p>
          <a:p>
            <a:r>
              <a:rPr lang="ja-JP" altLang="en-US" sz="1800" b="1" dirty="0" smtClean="0">
                <a:latin typeface="ＭＳ ゴシック" panose="020B0609070205080204" pitchFamily="49" charset="-128"/>
                <a:ea typeface="ＭＳ ゴシック" panose="020B0609070205080204" pitchFamily="49" charset="-128"/>
              </a:rPr>
              <a:t>■特定テーマ部門：●●●●●●●●●●●●●●●●●●●●●●●●●</a:t>
            </a:r>
            <a:endParaRPr lang="en-US" altLang="ja-JP" sz="1800" b="1" dirty="0" smtClean="0">
              <a:latin typeface="ＭＳ ゴシック" panose="020B0609070205080204" pitchFamily="49" charset="-128"/>
              <a:ea typeface="ＭＳ ゴシック" panose="020B0609070205080204" pitchFamily="49" charset="-128"/>
            </a:endParaRPr>
          </a:p>
          <a:p>
            <a:r>
              <a:rPr lang="ja-JP" altLang="en-US" sz="1800" b="1" dirty="0" smtClean="0">
                <a:latin typeface="ＭＳ ゴシック" panose="020B0609070205080204" pitchFamily="49" charset="-128"/>
                <a:ea typeface="ＭＳ ゴシック" panose="020B0609070205080204" pitchFamily="49" charset="-128"/>
              </a:rPr>
              <a:t>■作品の概要</a:t>
            </a:r>
            <a:endParaRPr lang="en-US" altLang="ja-JP" sz="1800" b="1" dirty="0" smtClean="0">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841330" y="2546985"/>
            <a:ext cx="6473870" cy="3673689"/>
          </a:xfrm>
          <a:prstGeom prst="rect">
            <a:avLst/>
          </a:prstGeom>
          <a:noFill/>
          <a:ln w="12700">
            <a:noFill/>
            <a:prstDash val="dash"/>
          </a:ln>
        </p:spPr>
        <p:txBody>
          <a:bodyPr wrap="square" lIns="36000" tIns="36000" rIns="36000" bIns="36000" rtlCol="0">
            <a:spAutoFit/>
          </a:bodyPr>
          <a:lstStyle/>
          <a:p>
            <a:pPr>
              <a:lnSpc>
                <a:spcPct val="150000"/>
              </a:lnSpc>
            </a:pPr>
            <a:r>
              <a:rPr kumimoji="1" lang="ja-JP" altLang="en-US" sz="1200" dirty="0" smtClean="0">
                <a:latin typeface="ＭＳ 明朝" panose="02020609040205080304" pitchFamily="17" charset="-128"/>
                <a:ea typeface="ＭＳ 明朝" panose="02020609040205080304" pitchFamily="17" charset="-128"/>
              </a:rPr>
              <a:t>（作品の概要を</a:t>
            </a:r>
            <a:r>
              <a:rPr kumimoji="1" lang="en-US" altLang="ja-JP" sz="1200" dirty="0" smtClean="0">
                <a:latin typeface="ＭＳ 明朝" panose="02020609040205080304" pitchFamily="17" charset="-128"/>
                <a:ea typeface="ＭＳ 明朝" panose="02020609040205080304" pitchFamily="17" charset="-128"/>
              </a:rPr>
              <a:t>MS</a:t>
            </a:r>
            <a:r>
              <a:rPr kumimoji="1" lang="ja-JP" altLang="en-US" sz="1200" dirty="0" smtClean="0">
                <a:latin typeface="ＭＳ 明朝" panose="02020609040205080304" pitchFamily="17" charset="-128"/>
                <a:ea typeface="ＭＳ 明朝" panose="02020609040205080304" pitchFamily="17" charset="-128"/>
              </a:rPr>
              <a:t>明朝</a:t>
            </a:r>
            <a:r>
              <a:rPr kumimoji="1" lang="en-US" altLang="ja-JP" sz="1200" dirty="0" smtClean="0">
                <a:latin typeface="ＭＳ 明朝" panose="02020609040205080304" pitchFamily="17" charset="-128"/>
                <a:ea typeface="ＭＳ 明朝" panose="02020609040205080304" pitchFamily="17" charset="-128"/>
              </a:rPr>
              <a:t>12pt</a:t>
            </a:r>
            <a:r>
              <a:rPr kumimoji="1" lang="ja-JP" altLang="en-US" sz="1200" dirty="0" smtClean="0">
                <a:latin typeface="ＭＳ 明朝" panose="02020609040205080304" pitchFamily="17" charset="-128"/>
                <a:ea typeface="ＭＳ 明朝" panose="02020609040205080304" pitchFamily="17" charset="-128"/>
              </a:rPr>
              <a:t>「特定テーマ部門」であることを強く意識して、</a:t>
            </a:r>
            <a:r>
              <a:rPr kumimoji="1" lang="en-US" altLang="ja-JP" sz="1200" dirty="0" smtClean="0">
                <a:latin typeface="ＭＳ 明朝" panose="02020609040205080304" pitchFamily="17" charset="-128"/>
                <a:ea typeface="ＭＳ 明朝" panose="02020609040205080304" pitchFamily="17" charset="-128"/>
              </a:rPr>
              <a:t>450</a:t>
            </a:r>
            <a:r>
              <a:rPr lang="ja-JP" altLang="en-US" sz="1200" dirty="0" smtClean="0">
                <a:latin typeface="ＭＳ 明朝" panose="02020609040205080304" pitchFamily="17" charset="-128"/>
                <a:ea typeface="ＭＳ 明朝" panose="02020609040205080304" pitchFamily="17" charset="-128"/>
              </a:rPr>
              <a:t>字程度で</a:t>
            </a:r>
            <a:r>
              <a:rPr kumimoji="1" lang="ja-JP" altLang="en-US" sz="1200" dirty="0" smtClean="0">
                <a:latin typeface="ＭＳ 明朝" panose="02020609040205080304" pitchFamily="17" charset="-128"/>
                <a:ea typeface="ＭＳ 明朝" panose="02020609040205080304" pitchFamily="17" charset="-128"/>
              </a:rPr>
              <a:t>まとめてください）</a:t>
            </a:r>
            <a:endParaRPr kumimoji="1" lang="en-US" altLang="ja-JP" sz="1200" dirty="0" smtClean="0">
              <a:latin typeface="ＭＳ 明朝" panose="02020609040205080304" pitchFamily="17" charset="-128"/>
              <a:ea typeface="ＭＳ 明朝" panose="02020609040205080304" pitchFamily="17" charset="-128"/>
            </a:endParaRPr>
          </a:p>
          <a:p>
            <a:pPr>
              <a:lnSpc>
                <a:spcPct val="150000"/>
              </a:lnSpc>
            </a:pPr>
            <a:r>
              <a:rPr kumimoji="1" lang="ja-JP" altLang="en-US" sz="1200" dirty="0" smtClean="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en-US" altLang="ja-JP" sz="1200" dirty="0" smtClean="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ja-JP" altLang="en-US" sz="1200" dirty="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ja-JP" altLang="en-US" sz="1200" dirty="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ja-JP" altLang="en-US" sz="1200" dirty="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ja-JP" altLang="en-US" sz="1200" dirty="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ja-JP" altLang="en-US" sz="1200" dirty="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ja-JP" altLang="en-US" sz="1200" dirty="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ja-JP" altLang="en-US" sz="1200" dirty="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ja-JP" altLang="en-US" sz="1200" dirty="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ja-JP" altLang="en-US" sz="1200" dirty="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ja-JP" altLang="en-US" sz="1200" dirty="0">
              <a:latin typeface="ＭＳ 明朝" panose="02020609040205080304" pitchFamily="17" charset="-128"/>
              <a:ea typeface="ＭＳ 明朝" panose="02020609040205080304" pitchFamily="17" charset="-128"/>
            </a:endParaRPr>
          </a:p>
        </p:txBody>
      </p:sp>
      <p:sp>
        <p:nvSpPr>
          <p:cNvPr id="16" name="テキスト ボックス 15"/>
          <p:cNvSpPr txBox="1"/>
          <p:nvPr/>
        </p:nvSpPr>
        <p:spPr>
          <a:xfrm>
            <a:off x="633503" y="6923309"/>
            <a:ext cx="1114408" cy="369332"/>
          </a:xfrm>
          <a:prstGeom prst="rect">
            <a:avLst/>
          </a:prstGeom>
          <a:noFill/>
        </p:spPr>
        <p:txBody>
          <a:bodyPr wrap="none" rtlCol="0">
            <a:spAutoFit/>
          </a:bodyPr>
          <a:lstStyle/>
          <a:p>
            <a:r>
              <a:rPr lang="ja-JP" altLang="en-US" sz="1800" b="1" dirty="0" smtClean="0">
                <a:latin typeface="ＭＳ ゴシック" panose="020B0609070205080204" pitchFamily="49" charset="-128"/>
                <a:ea typeface="ＭＳ ゴシック" panose="020B0609070205080204" pitchFamily="49" charset="-128"/>
              </a:rPr>
              <a:t>■位置図</a:t>
            </a:r>
            <a:endParaRPr lang="en-US" altLang="ja-JP" sz="1800" b="1" dirty="0" smtClean="0">
              <a:latin typeface="ＭＳ ゴシック" panose="020B0609070205080204" pitchFamily="49" charset="-128"/>
              <a:ea typeface="ＭＳ ゴシック" panose="020B0609070205080204" pitchFamily="49" charset="-128"/>
            </a:endParaRPr>
          </a:p>
        </p:txBody>
      </p:sp>
      <p:sp>
        <p:nvSpPr>
          <p:cNvPr id="17" name="正方形/長方形 16"/>
          <p:cNvSpPr>
            <a:spLocks noChangeAspect="1"/>
          </p:cNvSpPr>
          <p:nvPr/>
        </p:nvSpPr>
        <p:spPr>
          <a:xfrm>
            <a:off x="633503" y="7452360"/>
            <a:ext cx="3240000" cy="2448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a:spLocks noChangeAspect="1"/>
          </p:cNvSpPr>
          <p:nvPr/>
        </p:nvSpPr>
        <p:spPr>
          <a:xfrm>
            <a:off x="4024403" y="7452360"/>
            <a:ext cx="3240000" cy="2448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 下記の項目　全て</a:t>
            </a:r>
            <a:r>
              <a:rPr kumimoji="1" lang="en-US" altLang="ja-JP" sz="1050" dirty="0" smtClean="0">
                <a:solidFill>
                  <a:schemeClr val="tx1"/>
                </a:solidFill>
                <a:latin typeface="ＭＳ ゴシック" panose="020B0609070205080204" pitchFamily="49" charset="-128"/>
                <a:ea typeface="ＭＳ ゴシック" panose="020B0609070205080204" pitchFamily="49" charset="-128"/>
              </a:rPr>
              <a:t>MS</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ゴシック</a:t>
            </a:r>
            <a:r>
              <a:rPr kumimoji="1" lang="en-US" altLang="ja-JP" sz="1050" dirty="0" smtClean="0">
                <a:solidFill>
                  <a:schemeClr val="tx1"/>
                </a:solidFill>
                <a:latin typeface="ＭＳ ゴシック" panose="020B0609070205080204" pitchFamily="49" charset="-128"/>
                <a:ea typeface="ＭＳ ゴシック" panose="020B0609070205080204" pitchFamily="49" charset="-128"/>
              </a:rPr>
              <a:t>10.5pt</a:t>
            </a:r>
          </a:p>
          <a:p>
            <a:r>
              <a:rPr lang="ja-JP" altLang="en-US" sz="1050" dirty="0" smtClean="0">
                <a:solidFill>
                  <a:schemeClr val="tx1"/>
                </a:solidFill>
                <a:latin typeface="ＭＳ ゴシック" panose="020B0609070205080204" pitchFamily="49" charset="-128"/>
                <a:ea typeface="ＭＳ ゴシック" panose="020B0609070205080204" pitchFamily="49" charset="-128"/>
              </a:rPr>
              <a:t>＊ 数字は全て半角</a:t>
            </a:r>
            <a:endParaRPr lang="en-US" altLang="ja-JP" sz="105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smtClean="0">
                <a:solidFill>
                  <a:schemeClr val="tx1"/>
                </a:solidFill>
                <a:latin typeface="ＭＳ ゴシック" panose="020B0609070205080204" pitchFamily="49" charset="-128"/>
                <a:ea typeface="ＭＳ ゴシック" panose="020B0609070205080204" pitchFamily="49" charset="-128"/>
              </a:rPr>
              <a:t>名称</a:t>
            </a:r>
            <a:r>
              <a:rPr lang="ja-JP" altLang="en-US" sz="1050" dirty="0" smtClean="0">
                <a:solidFill>
                  <a:schemeClr val="bg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：（応募作品名称</a:t>
            </a:r>
            <a:r>
              <a:rPr lang="ja-JP" altLang="en-US" sz="1050" dirty="0">
                <a:solidFill>
                  <a:schemeClr val="tx1"/>
                </a:solidFill>
                <a:latin typeface="ＭＳ ゴシック" panose="020B0609070205080204" pitchFamily="49" charset="-128"/>
                <a:ea typeface="ＭＳ ゴシック" panose="020B0609070205080204" pitchFamily="49" charset="-128"/>
              </a:rPr>
              <a:t>）</a:t>
            </a:r>
            <a:endParaRPr lang="en-US" altLang="ja-JP" sz="105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所在地</a:t>
            </a:r>
            <a:r>
              <a:rPr kumimoji="1" lang="ja-JP" altLang="en-US" sz="1050" dirty="0" smtClean="0">
                <a:solidFill>
                  <a:schemeClr val="bg1"/>
                </a:solidFill>
                <a:latin typeface="ＭＳ ゴシック" panose="020B0609070205080204" pitchFamily="49" charset="-128"/>
                <a:ea typeface="ＭＳ ゴシック" panose="020B0609070205080204" pitchFamily="49" charset="-128"/>
              </a:rPr>
              <a:t>●●●●</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：○○県○○市</a:t>
            </a:r>
            <a:r>
              <a:rPr kumimoji="1"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町○○　○</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a:t>
            </a:r>
            <a:endParaRPr kumimoji="1" lang="en-US" altLang="ja-JP" sz="105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50" dirty="0" smtClean="0">
                <a:solidFill>
                  <a:schemeClr val="tx1"/>
                </a:solidFill>
                <a:latin typeface="ＭＳ ゴシック" panose="020B0609070205080204" pitchFamily="49" charset="-128"/>
                <a:ea typeface="ＭＳ ゴシック" panose="020B0609070205080204" pitchFamily="49" charset="-128"/>
              </a:rPr>
              <a:t>敷地面積</a:t>
            </a:r>
            <a:r>
              <a:rPr lang="ja-JP" altLang="en-US" sz="1050" dirty="0" smtClean="0">
                <a:solidFill>
                  <a:schemeClr val="bg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a:t>
            </a:r>
            <a:endParaRPr lang="en-US" altLang="ja-JP" sz="105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屋上面積</a:t>
            </a:r>
            <a:r>
              <a:rPr kumimoji="1" lang="ja-JP" altLang="en-US" sz="1050" dirty="0" smtClean="0">
                <a:solidFill>
                  <a:schemeClr val="bg1"/>
                </a:solidFill>
                <a:latin typeface="ＭＳ ゴシック" panose="020B0609070205080204" pitchFamily="49" charset="-128"/>
                <a:ea typeface="ＭＳ ゴシック" panose="020B0609070205080204" pitchFamily="49" charset="-128"/>
              </a:rPr>
              <a:t>●●●</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a:t>
            </a:r>
            <a:endParaRPr kumimoji="1" lang="en-US" altLang="ja-JP" sz="105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50" dirty="0" smtClean="0">
                <a:solidFill>
                  <a:schemeClr val="tx1"/>
                </a:solidFill>
                <a:latin typeface="ＭＳ ゴシック" panose="020B0609070205080204" pitchFamily="49" charset="-128"/>
                <a:ea typeface="ＭＳ ゴシック" panose="020B0609070205080204" pitchFamily="49" charset="-128"/>
              </a:rPr>
              <a:t>応募</a:t>
            </a:r>
            <a:r>
              <a:rPr lang="ja-JP" altLang="en-US" sz="1050" dirty="0">
                <a:solidFill>
                  <a:schemeClr val="tx1"/>
                </a:solidFill>
                <a:latin typeface="ＭＳ ゴシック" panose="020B0609070205080204" pitchFamily="49" charset="-128"/>
                <a:ea typeface="ＭＳ ゴシック" panose="020B0609070205080204" pitchFamily="49" charset="-128"/>
              </a:rPr>
              <a:t>作品</a:t>
            </a:r>
            <a:r>
              <a:rPr lang="ja-JP" altLang="en-US" sz="1050" dirty="0" smtClean="0">
                <a:solidFill>
                  <a:schemeClr val="tx1"/>
                </a:solidFill>
                <a:latin typeface="ＭＳ ゴシック" panose="020B0609070205080204" pitchFamily="49" charset="-128"/>
                <a:ea typeface="ＭＳ ゴシック" panose="020B0609070205080204" pitchFamily="49" charset="-128"/>
              </a:rPr>
              <a:t>の面積：○○○㎡</a:t>
            </a:r>
            <a:endParaRPr lang="en-US" altLang="ja-JP" sz="105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緑化面積</a:t>
            </a:r>
            <a:r>
              <a:rPr kumimoji="1" lang="ja-JP" altLang="en-US" sz="1050" dirty="0" smtClean="0">
                <a:solidFill>
                  <a:schemeClr val="bg1"/>
                </a:solidFill>
                <a:latin typeface="ＭＳ ゴシック" panose="020B0609070205080204" pitchFamily="49" charset="-128"/>
                <a:ea typeface="ＭＳ ゴシック" panose="020B0609070205080204" pitchFamily="49" charset="-128"/>
              </a:rPr>
              <a:t>●●</a:t>
            </a:r>
            <a:r>
              <a:rPr lang="ja-JP" altLang="en-US" sz="1050" dirty="0" smtClean="0">
                <a:solidFill>
                  <a:schemeClr val="bg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a:t>
            </a:r>
            <a:endParaRPr kumimoji="1" lang="en-US" altLang="ja-JP" sz="105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050" dirty="0" smtClean="0">
                <a:solidFill>
                  <a:schemeClr val="tx1"/>
                </a:solidFill>
                <a:latin typeface="ＭＳ ゴシック" panose="020B0609070205080204" pitchFamily="49" charset="-128"/>
                <a:ea typeface="ＭＳ ゴシック" panose="020B0609070205080204" pitchFamily="49" charset="-128"/>
              </a:rPr>
              <a:t>完成時期</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西暦</a:t>
            </a:r>
            <a:r>
              <a:rPr lang="en-US" altLang="ja-JP" sz="1050" dirty="0" smtClean="0">
                <a:solidFill>
                  <a:schemeClr val="tx1"/>
                </a:solidFill>
                <a:latin typeface="ＭＳ ゴシック" panose="020B0609070205080204" pitchFamily="49" charset="-128"/>
                <a:ea typeface="ＭＳ ゴシック" panose="020B0609070205080204" pitchFamily="49" charset="-128"/>
              </a:rPr>
              <a:t>]</a:t>
            </a:r>
            <a:r>
              <a:rPr lang="ja-JP" altLang="en-US" sz="1050" dirty="0" smtClean="0">
                <a:solidFill>
                  <a:schemeClr val="tx1"/>
                </a:solidFill>
                <a:latin typeface="ＭＳ ゴシック" panose="020B0609070205080204" pitchFamily="49" charset="-128"/>
                <a:ea typeface="ＭＳ ゴシック" panose="020B0609070205080204" pitchFamily="49" charset="-128"/>
              </a:rPr>
              <a:t>：○○○○年○○月○○日</a:t>
            </a:r>
            <a:endParaRPr lang="en-US" altLang="ja-JP" sz="105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主</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な植栽</a:t>
            </a:r>
            <a:r>
              <a:rPr kumimoji="1" lang="ja-JP" altLang="en-US" sz="1050" dirty="0" smtClean="0">
                <a:solidFill>
                  <a:schemeClr val="bg1"/>
                </a:solidFill>
                <a:latin typeface="ＭＳ ゴシック" panose="020B0609070205080204" pitchFamily="49" charset="-128"/>
                <a:ea typeface="ＭＳ ゴシック" panose="020B0609070205080204" pitchFamily="49" charset="-128"/>
              </a:rPr>
              <a:t>●●●</a:t>
            </a:r>
            <a:r>
              <a:rPr kumimoji="1" lang="ja-JP" altLang="en-US" sz="1050" dirty="0" smtClean="0">
                <a:solidFill>
                  <a:schemeClr val="tx1"/>
                </a:solidFill>
                <a:latin typeface="ＭＳ ゴシック" panose="020B0609070205080204" pitchFamily="49" charset="-128"/>
                <a:ea typeface="ＭＳ ゴシック" panose="020B0609070205080204" pitchFamily="49" charset="-128"/>
              </a:rPr>
              <a:t>：（主な植栽植物の品種名）</a:t>
            </a:r>
            <a:endParaRPr kumimoji="1" lang="ja-JP" altLang="en-US" sz="1050" dirty="0">
              <a:solidFill>
                <a:schemeClr val="tx1"/>
              </a:solidFill>
              <a:latin typeface="ＭＳ ゴシック" panose="020B0609070205080204" pitchFamily="49" charset="-128"/>
              <a:ea typeface="ＭＳ ゴシック" panose="020B0609070205080204" pitchFamily="49" charset="-128"/>
            </a:endParaRPr>
          </a:p>
        </p:txBody>
      </p:sp>
      <p:sp>
        <p:nvSpPr>
          <p:cNvPr id="19" name="テキスト ボックス 18"/>
          <p:cNvSpPr txBox="1">
            <a:spLocks noChangeAspect="1"/>
          </p:cNvSpPr>
          <p:nvPr/>
        </p:nvSpPr>
        <p:spPr>
          <a:xfrm>
            <a:off x="7804105" y="2556509"/>
            <a:ext cx="6473870" cy="3675600"/>
          </a:xfrm>
          <a:prstGeom prst="rect">
            <a:avLst/>
          </a:prstGeom>
          <a:noFill/>
          <a:ln w="12700">
            <a:solidFill>
              <a:schemeClr val="tx1"/>
            </a:solidFill>
            <a:prstDash val="solid"/>
          </a:ln>
        </p:spPr>
        <p:txBody>
          <a:bodyPr wrap="square" lIns="36000" tIns="36000" rIns="36000" bIns="36000" rtlCol="0">
            <a:noAutofit/>
          </a:bodyPr>
          <a:lstStyle/>
          <a:p>
            <a:pPr>
              <a:lnSpc>
                <a:spcPct val="150000"/>
              </a:lnSpc>
            </a:pPr>
            <a:endParaRPr lang="en-US" altLang="ja-JP" sz="1200" dirty="0" smtClean="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smtClean="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smtClean="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smtClean="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smtClean="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smtClean="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ja-JP" altLang="en-US" sz="1200" dirty="0">
              <a:latin typeface="ＭＳ 明朝" panose="02020609040205080304" pitchFamily="17" charset="-128"/>
              <a:ea typeface="ＭＳ 明朝" panose="02020609040205080304" pitchFamily="17" charset="-128"/>
            </a:endParaRPr>
          </a:p>
        </p:txBody>
      </p:sp>
      <p:sp>
        <p:nvSpPr>
          <p:cNvPr id="20" name="テキスト ボックス 19"/>
          <p:cNvSpPr txBox="1"/>
          <p:nvPr/>
        </p:nvSpPr>
        <p:spPr>
          <a:xfrm>
            <a:off x="8549886" y="3149579"/>
            <a:ext cx="4852610" cy="307777"/>
          </a:xfrm>
          <a:prstGeom prst="rect">
            <a:avLst/>
          </a:prstGeom>
          <a:solidFill>
            <a:srgbClr val="FFFFCC"/>
          </a:solidFill>
          <a:ln w="12700">
            <a:solidFill>
              <a:schemeClr val="bg1">
                <a:lumMod val="50000"/>
              </a:schemeClr>
            </a:solidFill>
          </a:ln>
        </p:spPr>
        <p:txBody>
          <a:bodyPr wrap="none" rtlCol="0">
            <a:spAutoFit/>
          </a:bodyPr>
          <a:lstStyle/>
          <a:p>
            <a:r>
              <a:rPr kumimoji="1" lang="ja-JP" altLang="en-US" sz="1400" dirty="0" smtClean="0">
                <a:latin typeface="ＭＳ 明朝" panose="02020609040205080304" pitchFamily="17" charset="-128"/>
                <a:ea typeface="ＭＳ 明朝" panose="02020609040205080304" pitchFamily="17" charset="-128"/>
              </a:rPr>
              <a:t>応募作品の全体がわかる写真</a:t>
            </a:r>
            <a:r>
              <a:rPr kumimoji="1" lang="ja-JP" altLang="en-US" sz="1400" dirty="0" smtClean="0">
                <a:latin typeface="ＭＳ 明朝" panose="02020609040205080304" pitchFamily="17" charset="-128"/>
                <a:ea typeface="ＭＳ 明朝" panose="02020609040205080304" pitchFamily="17" charset="-128"/>
              </a:rPr>
              <a:t>を</a:t>
            </a:r>
            <a:r>
              <a:rPr lang="ja-JP" altLang="en-US" sz="1400">
                <a:latin typeface="ＭＳ 明朝" panose="02020609040205080304" pitchFamily="17" charset="-128"/>
                <a:ea typeface="ＭＳ 明朝" panose="02020609040205080304" pitchFamily="17" charset="-128"/>
              </a:rPr>
              <a:t>１</a:t>
            </a:r>
            <a:r>
              <a:rPr kumimoji="1" lang="ja-JP" altLang="en-US" sz="1400" smtClean="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２</a:t>
            </a:r>
            <a:r>
              <a:rPr kumimoji="1" lang="ja-JP" altLang="en-US" sz="1400" smtClean="0">
                <a:latin typeface="ＭＳ 明朝" panose="02020609040205080304" pitchFamily="17" charset="-128"/>
                <a:ea typeface="ＭＳ 明朝" panose="02020609040205080304" pitchFamily="17" charset="-128"/>
              </a:rPr>
              <a:t>枚</a:t>
            </a:r>
            <a:r>
              <a:rPr kumimoji="1" lang="ja-JP" altLang="en-US" sz="1400" dirty="0" smtClean="0">
                <a:latin typeface="ＭＳ 明朝" panose="02020609040205080304" pitchFamily="17" charset="-128"/>
                <a:ea typeface="ＭＳ 明朝" panose="02020609040205080304" pitchFamily="17" charset="-128"/>
              </a:rPr>
              <a:t>挿入してください</a:t>
            </a:r>
            <a:endParaRPr kumimoji="1" lang="ja-JP" altLang="en-US" sz="1400" dirty="0">
              <a:latin typeface="ＭＳ 明朝" panose="02020609040205080304" pitchFamily="17" charset="-128"/>
              <a:ea typeface="ＭＳ 明朝" panose="02020609040205080304" pitchFamily="17" charset="-128"/>
            </a:endParaRPr>
          </a:p>
        </p:txBody>
      </p:sp>
      <p:sp>
        <p:nvSpPr>
          <p:cNvPr id="21" name="テキスト ボックス 20"/>
          <p:cNvSpPr txBox="1"/>
          <p:nvPr/>
        </p:nvSpPr>
        <p:spPr>
          <a:xfrm>
            <a:off x="7810500" y="6242685"/>
            <a:ext cx="588623" cy="577081"/>
          </a:xfrm>
          <a:prstGeom prst="rect">
            <a:avLst/>
          </a:prstGeom>
          <a:noFill/>
          <a:ln>
            <a:noFill/>
          </a:ln>
        </p:spPr>
        <p:txBody>
          <a:bodyPr wrap="none" rtlCol="0">
            <a:spAutoFit/>
          </a:bodyPr>
          <a:lstStyle/>
          <a:p>
            <a:r>
              <a:rPr kumimoji="1" lang="ja-JP" altLang="en-US" sz="1050" b="1" dirty="0" smtClean="0">
                <a:latin typeface="ＭＳ ゴシック" panose="020B0609070205080204" pitchFamily="49" charset="-128"/>
                <a:ea typeface="ＭＳ ゴシック" panose="020B0609070205080204" pitchFamily="49" charset="-128"/>
              </a:rPr>
              <a:t>■全景</a:t>
            </a:r>
            <a:endParaRPr kumimoji="1" lang="en-US" altLang="ja-JP" sz="1050" b="1" dirty="0" smtClean="0">
              <a:latin typeface="ＭＳ ゴシック" panose="020B0609070205080204" pitchFamily="49" charset="-128"/>
              <a:ea typeface="ＭＳ ゴシック" panose="020B0609070205080204" pitchFamily="49" charset="-128"/>
            </a:endParaRPr>
          </a:p>
          <a:p>
            <a:endParaRPr lang="en-US" altLang="ja-JP" sz="1050" b="1" dirty="0" smtClean="0">
              <a:latin typeface="ＭＳ ゴシック" panose="020B0609070205080204" pitchFamily="49" charset="-128"/>
              <a:ea typeface="ＭＳ ゴシック" panose="020B0609070205080204" pitchFamily="49" charset="-128"/>
            </a:endParaRPr>
          </a:p>
          <a:p>
            <a:endParaRPr kumimoji="1" lang="ja-JP" altLang="en-US" sz="1050" b="1" dirty="0">
              <a:latin typeface="ＭＳ ゴシック" panose="020B0609070205080204" pitchFamily="49" charset="-128"/>
              <a:ea typeface="ＭＳ ゴシック" panose="020B0609070205080204" pitchFamily="49" charset="-128"/>
            </a:endParaRPr>
          </a:p>
        </p:txBody>
      </p:sp>
      <p:sp>
        <p:nvSpPr>
          <p:cNvPr id="22" name="テキスト ボックス 21"/>
          <p:cNvSpPr txBox="1">
            <a:spLocks noChangeAspect="1"/>
          </p:cNvSpPr>
          <p:nvPr/>
        </p:nvSpPr>
        <p:spPr>
          <a:xfrm>
            <a:off x="7804105" y="6823709"/>
            <a:ext cx="6472800" cy="3168000"/>
          </a:xfrm>
          <a:prstGeom prst="rect">
            <a:avLst/>
          </a:prstGeom>
          <a:noFill/>
          <a:ln w="12700">
            <a:solidFill>
              <a:schemeClr val="tx1"/>
            </a:solidFill>
            <a:prstDash val="solid"/>
          </a:ln>
        </p:spPr>
        <p:txBody>
          <a:bodyPr wrap="square" lIns="36000" tIns="36000" rIns="36000" bIns="36000" rtlCol="0">
            <a:noAutofit/>
          </a:bodyPr>
          <a:lstStyle/>
          <a:p>
            <a:pPr>
              <a:lnSpc>
                <a:spcPct val="150000"/>
              </a:lnSpc>
            </a:pPr>
            <a:endParaRPr lang="ja-JP" altLang="en-US" sz="1200" dirty="0">
              <a:latin typeface="ＭＳ 明朝" panose="02020609040205080304" pitchFamily="17" charset="-128"/>
              <a:ea typeface="ＭＳ 明朝" panose="02020609040205080304" pitchFamily="17" charset="-128"/>
            </a:endParaRPr>
          </a:p>
        </p:txBody>
      </p:sp>
      <p:sp>
        <p:nvSpPr>
          <p:cNvPr id="23" name="テキスト ボックス 22"/>
          <p:cNvSpPr txBox="1"/>
          <p:nvPr/>
        </p:nvSpPr>
        <p:spPr>
          <a:xfrm>
            <a:off x="7810500" y="10005060"/>
            <a:ext cx="1261884" cy="253916"/>
          </a:xfrm>
          <a:prstGeom prst="rect">
            <a:avLst/>
          </a:prstGeom>
          <a:noFill/>
          <a:ln>
            <a:noFill/>
          </a:ln>
        </p:spPr>
        <p:txBody>
          <a:bodyPr wrap="none" rtlCol="0">
            <a:spAutoFit/>
          </a:bodyPr>
          <a:lstStyle/>
          <a:p>
            <a:r>
              <a:rPr lang="ja-JP" altLang="en-US" sz="1050" b="1" dirty="0" smtClean="0">
                <a:latin typeface="ＭＳ ゴシック" panose="020B0609070205080204" pitchFamily="49" charset="-128"/>
                <a:ea typeface="ＭＳ ゴシック" panose="020B0609070205080204" pitchFamily="49" charset="-128"/>
              </a:rPr>
              <a:t>■</a:t>
            </a:r>
            <a:r>
              <a:rPr lang="ja-JP" altLang="en-US" sz="1050" b="1" dirty="0" smtClean="0">
                <a:latin typeface="ＭＳ ゴシック" panose="020B0609070205080204" pitchFamily="49" charset="-128"/>
                <a:ea typeface="ＭＳ ゴシック" panose="020B0609070205080204" pitchFamily="49" charset="-128"/>
              </a:rPr>
              <a:t>平面図／立面図</a:t>
            </a:r>
            <a:endParaRPr kumimoji="1" lang="en-US" altLang="ja-JP" sz="1050" b="1" dirty="0" smtClean="0">
              <a:latin typeface="ＭＳ ゴシック" panose="020B0609070205080204" pitchFamily="49" charset="-128"/>
              <a:ea typeface="ＭＳ ゴシック" panose="020B0609070205080204" pitchFamily="49" charset="-128"/>
            </a:endParaRPr>
          </a:p>
        </p:txBody>
      </p:sp>
      <p:sp>
        <p:nvSpPr>
          <p:cNvPr id="24" name="テキスト ボックス 23"/>
          <p:cNvSpPr txBox="1"/>
          <p:nvPr/>
        </p:nvSpPr>
        <p:spPr>
          <a:xfrm>
            <a:off x="9422113" y="7830948"/>
            <a:ext cx="3954929" cy="738664"/>
          </a:xfrm>
          <a:prstGeom prst="rect">
            <a:avLst/>
          </a:prstGeom>
          <a:solidFill>
            <a:srgbClr val="FFFFCC"/>
          </a:solidFill>
          <a:ln w="12700">
            <a:solidFill>
              <a:schemeClr val="bg1">
                <a:lumMod val="50000"/>
              </a:schemeClr>
            </a:solidFill>
          </a:ln>
        </p:spPr>
        <p:txBody>
          <a:bodyPr wrap="none" rtlCol="0">
            <a:spAutoFit/>
          </a:bodyPr>
          <a:lstStyle/>
          <a:p>
            <a:r>
              <a:rPr kumimoji="1" lang="ja-JP" altLang="en-US" sz="1400" dirty="0" smtClean="0">
                <a:latin typeface="ＭＳ 明朝" panose="02020609040205080304" pitchFamily="17" charset="-128"/>
                <a:ea typeface="ＭＳ 明朝" panose="02020609040205080304" pitchFamily="17" charset="-128"/>
              </a:rPr>
              <a:t>応募作品の平面図を挿入して</a:t>
            </a:r>
            <a:r>
              <a:rPr kumimoji="1" lang="ja-JP" altLang="en-US" sz="1400" dirty="0" smtClean="0">
                <a:latin typeface="ＭＳ 明朝" panose="02020609040205080304" pitchFamily="17" charset="-128"/>
                <a:ea typeface="ＭＳ 明朝" panose="02020609040205080304" pitchFamily="17" charset="-128"/>
              </a:rPr>
              <a:t>ください</a:t>
            </a:r>
            <a:endParaRPr kumimoji="1" lang="en-US" altLang="ja-JP" sz="1400" dirty="0" smtClean="0">
              <a:latin typeface="ＭＳ 明朝" panose="02020609040205080304" pitchFamily="17" charset="-128"/>
              <a:ea typeface="ＭＳ 明朝" panose="02020609040205080304" pitchFamily="17" charset="-128"/>
            </a:endParaRPr>
          </a:p>
          <a:p>
            <a:r>
              <a:rPr lang="ja-JP" altLang="en-US" sz="1400" dirty="0" smtClean="0">
                <a:latin typeface="ＭＳ 明朝" panose="02020609040205080304" pitchFamily="17" charset="-128"/>
                <a:ea typeface="ＭＳ 明朝" panose="02020609040205080304" pitchFamily="17" charset="-128"/>
              </a:rPr>
              <a:t>（壁面・特殊緑化の場合は、立面図を挿入して</a:t>
            </a:r>
            <a:endParaRPr lang="en-US" altLang="ja-JP" sz="1400" dirty="0" smtClean="0">
              <a:latin typeface="ＭＳ 明朝" panose="02020609040205080304" pitchFamily="17" charset="-128"/>
              <a:ea typeface="ＭＳ 明朝" panose="02020609040205080304" pitchFamily="17" charset="-128"/>
            </a:endParaRPr>
          </a:p>
          <a:p>
            <a:r>
              <a:rPr kumimoji="1" lang="ja-JP" altLang="en-US" sz="1400" dirty="0" smtClean="0">
                <a:latin typeface="ＭＳ 明朝" panose="02020609040205080304" pitchFamily="17" charset="-128"/>
                <a:ea typeface="ＭＳ 明朝" panose="02020609040205080304" pitchFamily="17" charset="-128"/>
              </a:rPr>
              <a:t>ください）</a:t>
            </a:r>
            <a:endParaRPr kumimoji="1" lang="ja-JP" altLang="en-US" sz="140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664326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40229" y="482600"/>
            <a:ext cx="2236510" cy="400110"/>
          </a:xfrm>
          <a:prstGeom prst="rect">
            <a:avLst/>
          </a:prstGeom>
          <a:noFill/>
        </p:spPr>
        <p:txBody>
          <a:bodyPr wrap="none" rtlCol="0">
            <a:spAutoFit/>
          </a:bodyPr>
          <a:lstStyle/>
          <a:p>
            <a:r>
              <a:rPr kumimoji="1" lang="ja-JP" altLang="en-US" sz="2000" b="1" dirty="0" smtClean="0">
                <a:latin typeface="ＭＳ ゴシック" panose="020B0609070205080204" pitchFamily="49" charset="-128"/>
                <a:ea typeface="ＭＳ ゴシック" panose="020B0609070205080204" pitchFamily="49" charset="-128"/>
              </a:rPr>
              <a:t>■緑化技術の概要</a:t>
            </a:r>
            <a:endParaRPr kumimoji="1" lang="ja-JP" altLang="en-US" sz="2000" b="1" dirty="0">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943427" y="830947"/>
            <a:ext cx="6032421" cy="276999"/>
          </a:xfrm>
          <a:prstGeom prst="rect">
            <a:avLst/>
          </a:prstGeom>
          <a:noFill/>
          <a:ln>
            <a:noFill/>
          </a:ln>
        </p:spPr>
        <p:txBody>
          <a:bodyPr wrap="none" rtlCol="0">
            <a:spAutoFit/>
          </a:bodyPr>
          <a:lstStyle/>
          <a:p>
            <a:r>
              <a:rPr kumimoji="1" lang="ja-JP" altLang="en-US" sz="1200" dirty="0" smtClean="0">
                <a:latin typeface="ＭＳ 明朝" panose="02020609040205080304" pitchFamily="17" charset="-128"/>
                <a:ea typeface="ＭＳ 明朝" panose="02020609040205080304" pitchFamily="17" charset="-128"/>
              </a:rPr>
              <a:t>○○○○（応募作品名称を記入）○○における技術的な諸元は以下のとおりである。</a:t>
            </a:r>
            <a:endParaRPr kumimoji="1" lang="en-US" altLang="ja-JP" sz="1200" dirty="0" smtClean="0">
              <a:latin typeface="ＭＳ 明朝" panose="02020609040205080304" pitchFamily="17" charset="-128"/>
              <a:ea typeface="ＭＳ 明朝" panose="02020609040205080304" pitchFamily="17"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718055908"/>
              </p:ext>
            </p:extLst>
          </p:nvPr>
        </p:nvGraphicFramePr>
        <p:xfrm>
          <a:off x="1039108" y="1154270"/>
          <a:ext cx="6444000" cy="1788000"/>
        </p:xfrm>
        <a:graphic>
          <a:graphicData uri="http://schemas.openxmlformats.org/drawingml/2006/table">
            <a:tbl>
              <a:tblPr firstRow="1" bandRow="1">
                <a:tableStyleId>{5C22544A-7EE6-4342-B048-85BDC9FD1C3A}</a:tableStyleId>
              </a:tblPr>
              <a:tblGrid>
                <a:gridCol w="961200"/>
                <a:gridCol w="1080000"/>
                <a:gridCol w="1281600"/>
                <a:gridCol w="1080000"/>
                <a:gridCol w="961200"/>
                <a:gridCol w="1080000"/>
              </a:tblGrid>
              <a:tr h="204620">
                <a:tc rowSpan="2">
                  <a:txBody>
                    <a:bodyPr/>
                    <a:lstStyle/>
                    <a:p>
                      <a:pPr algn="ctr"/>
                      <a:r>
                        <a:rPr kumimoji="1" lang="ja-JP" altLang="en-US" sz="1000" b="0" dirty="0" smtClean="0">
                          <a:solidFill>
                            <a:schemeClr val="tx1"/>
                          </a:solidFill>
                          <a:latin typeface="+mn-ea"/>
                          <a:ea typeface="+mn-ea"/>
                        </a:rPr>
                        <a:t>作品面積</a:t>
                      </a:r>
                      <a:endParaRPr kumimoji="1" lang="ja-JP" altLang="en-US" sz="1000" b="0" dirty="0">
                        <a:solidFill>
                          <a:schemeClr val="tx1"/>
                        </a:solidFill>
                        <a:latin typeface="+mn-ea"/>
                        <a:ea typeface="+mn-ea"/>
                      </a:endParaRPr>
                    </a:p>
                  </a:txBody>
                  <a:tcPr marL="36000" marR="36000" marT="36000" marB="36000" anchor="ctr">
                    <a:lnL w="190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rowSpan="2">
                  <a:txBody>
                    <a:bodyPr/>
                    <a:lstStyle/>
                    <a:p>
                      <a:pPr algn="l"/>
                      <a:r>
                        <a:rPr kumimoji="1" lang="ja-JP" altLang="en-US" sz="1000" b="0" dirty="0" smtClean="0">
                          <a:solidFill>
                            <a:schemeClr val="tx1"/>
                          </a:solidFill>
                          <a:latin typeface="+mn-ea"/>
                          <a:ea typeface="+mn-ea"/>
                        </a:rPr>
                        <a:t>○○○㎡</a:t>
                      </a:r>
                      <a:endParaRPr kumimoji="1" lang="ja-JP" altLang="en-US" sz="1000" b="0" dirty="0">
                        <a:solidFill>
                          <a:schemeClr val="tx1"/>
                        </a:solidFill>
                        <a:latin typeface="+mn-ea"/>
                        <a:ea typeface="+mn-ea"/>
                      </a:endParaRPr>
                    </a:p>
                  </a:txBody>
                  <a:tcPr marL="36000" marR="36000" marT="36000" marB="36000" anchor="ctr">
                    <a:lnL w="1270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1000" b="0" dirty="0" smtClean="0">
                          <a:solidFill>
                            <a:schemeClr val="tx1"/>
                          </a:solidFill>
                          <a:latin typeface="+mn-ea"/>
                          <a:ea typeface="+mn-ea"/>
                        </a:rPr>
                        <a:t> 設計上の荷重条件</a:t>
                      </a:r>
                    </a:p>
                  </a:txBody>
                  <a:tcPr marL="18000" marR="18000" marT="18000" marB="18000" anchor="ctr">
                    <a:lnL w="63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CCCCCC"/>
                    </a:solidFill>
                  </a:tcPr>
                </a:tc>
                <a:tc>
                  <a:txBody>
                    <a:bodyPr/>
                    <a:lstStyle/>
                    <a:p>
                      <a:pPr algn="l"/>
                      <a:r>
                        <a:rPr kumimoji="1" lang="ja-JP" altLang="en-US" sz="1000" b="0" dirty="0" smtClean="0">
                          <a:solidFill>
                            <a:schemeClr val="tx1"/>
                          </a:solidFill>
                          <a:latin typeface="+mn-ea"/>
                          <a:ea typeface="+mn-ea"/>
                        </a:rPr>
                        <a:t>○○○㎏</a:t>
                      </a:r>
                      <a:r>
                        <a:rPr kumimoji="1" lang="en-US" altLang="ja-JP" sz="1000" b="0" dirty="0" smtClean="0">
                          <a:solidFill>
                            <a:schemeClr val="tx1"/>
                          </a:solidFill>
                          <a:latin typeface="+mn-ea"/>
                          <a:ea typeface="+mn-ea"/>
                        </a:rPr>
                        <a:t>/</a:t>
                      </a:r>
                      <a:r>
                        <a:rPr kumimoji="1" lang="ja-JP" altLang="en-US" sz="1000" b="0" dirty="0" smtClean="0">
                          <a:solidFill>
                            <a:schemeClr val="tx1"/>
                          </a:solidFill>
                          <a:latin typeface="+mn-ea"/>
                          <a:ea typeface="+mn-ea"/>
                        </a:rPr>
                        <a:t>㎡</a:t>
                      </a:r>
                      <a:endParaRPr kumimoji="1" lang="ja-JP" altLang="en-US" sz="1000" b="0" dirty="0">
                        <a:solidFill>
                          <a:schemeClr val="tx1"/>
                        </a:solidFill>
                        <a:latin typeface="+mn-ea"/>
                        <a:ea typeface="+mn-ea"/>
                      </a:endParaRPr>
                    </a:p>
                  </a:txBody>
                  <a:tcPr marL="36000" marR="36000" marT="36000" marB="36000" anchor="ctr">
                    <a:lnL w="1270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rowSpan="2">
                  <a:txBody>
                    <a:bodyPr/>
                    <a:lstStyle/>
                    <a:p>
                      <a:pPr algn="ctr"/>
                      <a:r>
                        <a:rPr kumimoji="1" lang="ja-JP" altLang="en-US" sz="1000" b="0" dirty="0" smtClean="0">
                          <a:solidFill>
                            <a:schemeClr val="tx1"/>
                          </a:solidFill>
                          <a:latin typeface="+mn-ea"/>
                          <a:ea typeface="+mn-ea"/>
                        </a:rPr>
                        <a:t>階数</a:t>
                      </a: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rowSpan="2">
                  <a:txBody>
                    <a:bodyPr/>
                    <a:lstStyle/>
                    <a:p>
                      <a:pPr algn="l"/>
                      <a:r>
                        <a:rPr kumimoji="1" lang="ja-JP" altLang="en-US" sz="1000" b="0" dirty="0" smtClean="0">
                          <a:solidFill>
                            <a:schemeClr val="tx1"/>
                          </a:solidFill>
                          <a:latin typeface="+mn-ea"/>
                          <a:ea typeface="+mn-ea"/>
                        </a:rPr>
                        <a:t>○○○階屋上</a:t>
                      </a:r>
                      <a:endParaRPr kumimoji="1" lang="en-US" altLang="ja-JP" sz="1000" b="0" dirty="0" smtClean="0">
                        <a:solidFill>
                          <a:schemeClr val="tx1"/>
                        </a:solidFill>
                        <a:latin typeface="+mn-ea"/>
                        <a:ea typeface="+mn-ea"/>
                      </a:endParaRPr>
                    </a:p>
                    <a:p>
                      <a:pPr algn="l"/>
                      <a:r>
                        <a:rPr kumimoji="1" lang="ja-JP" altLang="en-US" sz="1000" b="0" dirty="0" smtClean="0">
                          <a:solidFill>
                            <a:schemeClr val="tx1"/>
                          </a:solidFill>
                          <a:latin typeface="+mn-ea"/>
                          <a:ea typeface="+mn-ea"/>
                        </a:rPr>
                        <a:t>（屋上緑化のみ）</a:t>
                      </a:r>
                      <a:endParaRPr kumimoji="1" lang="ja-JP" altLang="en-US" sz="1000" b="0" dirty="0">
                        <a:solidFill>
                          <a:schemeClr val="tx1"/>
                        </a:solidFill>
                        <a:latin typeface="+mn-ea"/>
                        <a:ea typeface="+mn-ea"/>
                      </a:endParaRPr>
                    </a:p>
                  </a:txBody>
                  <a:tcPr marL="36000" marR="36000" marT="36000" marB="3600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20462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000" b="0" dirty="0" smtClean="0">
                          <a:solidFill>
                            <a:schemeClr val="tx1"/>
                          </a:solidFill>
                          <a:latin typeface="+mn-ea"/>
                          <a:ea typeface="+mn-ea"/>
                        </a:rPr>
                        <a:t> 実際の荷重</a:t>
                      </a:r>
                      <a:endParaRPr kumimoji="1" lang="ja-JP" altLang="en-US" sz="1000" b="0" dirty="0">
                        <a:solidFill>
                          <a:schemeClr val="tx1"/>
                        </a:solidFill>
                        <a:latin typeface="+mn-ea"/>
                        <a:ea typeface="+mn-ea"/>
                      </a:endParaRPr>
                    </a:p>
                  </a:txBody>
                  <a:tcPr marL="18000" marR="18000" marT="18000" marB="18000" anchor="ctr">
                    <a:lnL w="63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a:txBody>
                    <a:bodyPr/>
                    <a:lstStyle/>
                    <a:p>
                      <a:pPr algn="l"/>
                      <a:r>
                        <a:rPr kumimoji="1" lang="ja-JP" altLang="en-US" sz="1000" b="0" dirty="0" smtClean="0">
                          <a:solidFill>
                            <a:schemeClr val="tx1"/>
                          </a:solidFill>
                          <a:latin typeface="+mn-ea"/>
                          <a:ea typeface="+mn-ea"/>
                        </a:rPr>
                        <a:t>○○○㎏</a:t>
                      </a:r>
                      <a:r>
                        <a:rPr kumimoji="1" lang="en-US" altLang="ja-JP" sz="1000" b="0" dirty="0" smtClean="0">
                          <a:solidFill>
                            <a:schemeClr val="tx1"/>
                          </a:solidFill>
                          <a:latin typeface="+mn-ea"/>
                          <a:ea typeface="+mn-ea"/>
                        </a:rPr>
                        <a:t>/</a:t>
                      </a:r>
                      <a:r>
                        <a:rPr kumimoji="1" lang="ja-JP" altLang="en-US" sz="1000" b="0" dirty="0" smtClean="0">
                          <a:solidFill>
                            <a:schemeClr val="tx1"/>
                          </a:solidFill>
                          <a:latin typeface="+mn-ea"/>
                          <a:ea typeface="+mn-ea"/>
                        </a:rPr>
                        <a:t>㎡</a:t>
                      </a:r>
                      <a:endParaRPr kumimoji="1" lang="ja-JP" altLang="en-US" sz="1000" b="0" dirty="0">
                        <a:solidFill>
                          <a:schemeClr val="tx1"/>
                        </a:solidFill>
                        <a:latin typeface="+mn-ea"/>
                        <a:ea typeface="+mn-ea"/>
                      </a:endParaRPr>
                    </a:p>
                  </a:txBody>
                  <a:tcPr marL="36000" marR="36000" marT="36000" marB="36000" anchor="ctr">
                    <a:lnL w="1270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r>
              <a:tr h="446400">
                <a:tc>
                  <a:txBody>
                    <a:bodyPr/>
                    <a:lstStyle/>
                    <a:p>
                      <a:pPr algn="ctr"/>
                      <a:r>
                        <a:rPr kumimoji="1" lang="ja-JP" altLang="en-US" sz="1000" b="0" dirty="0" smtClean="0">
                          <a:solidFill>
                            <a:schemeClr val="tx1"/>
                          </a:solidFill>
                          <a:latin typeface="+mn-ea"/>
                          <a:ea typeface="+mn-ea"/>
                        </a:rPr>
                        <a:t>土壌厚</a:t>
                      </a:r>
                      <a:endParaRPr kumimoji="1" lang="ja-JP" altLang="en-US" sz="1000" b="0" dirty="0">
                        <a:solidFill>
                          <a:schemeClr val="tx1"/>
                        </a:solidFill>
                        <a:latin typeface="+mn-ea"/>
                        <a:ea typeface="+mn-ea"/>
                      </a:endParaRPr>
                    </a:p>
                  </a:txBody>
                  <a:tcPr marL="36000" marR="36000" marT="36000" marB="36000" anchor="ctr">
                    <a:lnL w="190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a:txBody>
                    <a:bodyPr/>
                    <a:lstStyle/>
                    <a:p>
                      <a:pPr algn="l"/>
                      <a:r>
                        <a:rPr kumimoji="1" lang="ja-JP" altLang="en-US" sz="1000" b="0" dirty="0" smtClean="0">
                          <a:solidFill>
                            <a:schemeClr val="tx1"/>
                          </a:solidFill>
                          <a:latin typeface="+mn-ea"/>
                          <a:ea typeface="+mn-ea"/>
                        </a:rPr>
                        <a:t>○○～○○㎜</a:t>
                      </a:r>
                      <a:endParaRPr kumimoji="1" lang="ja-JP" altLang="en-US" sz="1000" b="0" dirty="0">
                        <a:solidFill>
                          <a:schemeClr val="tx1"/>
                        </a:solidFill>
                        <a:latin typeface="+mn-ea"/>
                        <a:ea typeface="+mn-ea"/>
                      </a:endParaRPr>
                    </a:p>
                  </a:txBody>
                  <a:tcPr marL="36000" marR="36000" marT="36000" marB="36000" anchor="ctr">
                    <a:lnL w="1270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000" b="0" dirty="0" smtClean="0">
                          <a:solidFill>
                            <a:schemeClr val="tx1"/>
                          </a:solidFill>
                          <a:latin typeface="+mn-ea"/>
                          <a:ea typeface="+mn-ea"/>
                        </a:rPr>
                        <a:t>土壌の種類と名称</a:t>
                      </a: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a:txBody>
                    <a:bodyPr/>
                    <a:lstStyle/>
                    <a:p>
                      <a:pPr algn="l"/>
                      <a:r>
                        <a:rPr kumimoji="1" lang="ja-JP" altLang="en-US" sz="1000" b="0" dirty="0" smtClean="0">
                          <a:solidFill>
                            <a:schemeClr val="tx1"/>
                          </a:solidFill>
                          <a:latin typeface="+mn-ea"/>
                          <a:ea typeface="+mn-ea"/>
                        </a:rPr>
                        <a:t>○○○○○○</a:t>
                      </a:r>
                      <a:endParaRPr kumimoji="1" lang="ja-JP" altLang="en-US" sz="1000" b="0" dirty="0">
                        <a:solidFill>
                          <a:schemeClr val="tx1"/>
                        </a:solidFill>
                        <a:latin typeface="+mn-ea"/>
                        <a:ea typeface="+mn-ea"/>
                      </a:endParaRPr>
                    </a:p>
                  </a:txBody>
                  <a:tcPr marL="36000" marR="36000" marT="36000" marB="36000" anchor="ctr">
                    <a:lnL w="1270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000" b="0" dirty="0" smtClean="0">
                          <a:solidFill>
                            <a:schemeClr val="tx1"/>
                          </a:solidFill>
                          <a:latin typeface="+mn-ea"/>
                          <a:ea typeface="+mn-ea"/>
                        </a:rPr>
                        <a:t>土壌の湿潤時</a:t>
                      </a:r>
                      <a:endParaRPr kumimoji="1" lang="en-US" altLang="ja-JP" sz="1000" b="0" dirty="0" smtClean="0">
                        <a:solidFill>
                          <a:schemeClr val="tx1"/>
                        </a:solidFill>
                        <a:latin typeface="+mn-ea"/>
                        <a:ea typeface="+mn-ea"/>
                      </a:endParaRPr>
                    </a:p>
                    <a:p>
                      <a:pPr algn="ctr"/>
                      <a:r>
                        <a:rPr kumimoji="1" lang="ja-JP" altLang="en-US" sz="1000" b="0" dirty="0" smtClean="0">
                          <a:solidFill>
                            <a:schemeClr val="tx1"/>
                          </a:solidFill>
                          <a:latin typeface="+mn-ea"/>
                          <a:ea typeface="+mn-ea"/>
                        </a:rPr>
                        <a:t>比重</a:t>
                      </a: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a:txBody>
                    <a:bodyPr/>
                    <a:lstStyle/>
                    <a:p>
                      <a:pPr algn="l"/>
                      <a:r>
                        <a:rPr kumimoji="1" lang="ja-JP" altLang="en-US" sz="1000" b="0" dirty="0" smtClean="0">
                          <a:solidFill>
                            <a:schemeClr val="tx1"/>
                          </a:solidFill>
                          <a:latin typeface="+mn-ea"/>
                          <a:ea typeface="+mn-ea"/>
                        </a:rPr>
                        <a:t>○○○</a:t>
                      </a:r>
                      <a:endParaRPr kumimoji="1" lang="ja-JP" altLang="en-US" sz="1000" b="0" dirty="0">
                        <a:solidFill>
                          <a:schemeClr val="tx1"/>
                        </a:solidFill>
                        <a:latin typeface="+mn-ea"/>
                        <a:ea typeface="+mn-ea"/>
                      </a:endParaRPr>
                    </a:p>
                  </a:txBody>
                  <a:tcPr marL="36000" marR="36000" marT="36000" marB="3600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46400">
                <a:tc>
                  <a:txBody>
                    <a:bodyPr/>
                    <a:lstStyle/>
                    <a:p>
                      <a:pPr algn="ctr"/>
                      <a:r>
                        <a:rPr kumimoji="1" lang="ja-JP" altLang="en-US" sz="1000" b="0" dirty="0" smtClean="0">
                          <a:solidFill>
                            <a:schemeClr val="tx1"/>
                          </a:solidFill>
                          <a:latin typeface="+mn-ea"/>
                          <a:ea typeface="+mn-ea"/>
                        </a:rPr>
                        <a:t>植栽数量</a:t>
                      </a:r>
                      <a:endParaRPr kumimoji="1" lang="ja-JP" altLang="en-US" sz="1000" b="0" dirty="0">
                        <a:solidFill>
                          <a:schemeClr val="tx1"/>
                        </a:solidFill>
                        <a:latin typeface="+mn-ea"/>
                        <a:ea typeface="+mn-ea"/>
                      </a:endParaRPr>
                    </a:p>
                  </a:txBody>
                  <a:tcPr marL="36000" marR="36000" marT="36000" marB="36000" anchor="ctr">
                    <a:lnL w="190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gridSpan="5">
                  <a:txBody>
                    <a:bodyPr/>
                    <a:lstStyle/>
                    <a:p>
                      <a:pPr algn="l"/>
                      <a:r>
                        <a:rPr kumimoji="1" lang="ja-JP" altLang="en-US" sz="1000" b="0" dirty="0" smtClean="0">
                          <a:solidFill>
                            <a:schemeClr val="tx1"/>
                          </a:solidFill>
                          <a:latin typeface="+mn-ea"/>
                          <a:ea typeface="+mn-ea"/>
                        </a:rPr>
                        <a:t>高木：○○○本　中木：○○○本　低木：○○○本　地被：○○○㎡</a:t>
                      </a:r>
                      <a:endParaRPr kumimoji="1" lang="ja-JP" altLang="en-US" sz="1000" b="0" dirty="0">
                        <a:solidFill>
                          <a:schemeClr val="tx1"/>
                        </a:solidFill>
                        <a:latin typeface="+mn-ea"/>
                        <a:ea typeface="+mn-ea"/>
                      </a:endParaRPr>
                    </a:p>
                  </a:txBody>
                  <a:tcPr marL="36000" marR="36000" marT="36000" marB="3600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446400">
                <a:tc>
                  <a:txBody>
                    <a:bodyPr/>
                    <a:lstStyle/>
                    <a:p>
                      <a:pPr algn="ctr"/>
                      <a:r>
                        <a:rPr kumimoji="1" lang="ja-JP" altLang="en-US" sz="1000" b="0" dirty="0" smtClean="0">
                          <a:solidFill>
                            <a:schemeClr val="tx1"/>
                          </a:solidFill>
                          <a:latin typeface="+mn-ea"/>
                          <a:ea typeface="+mn-ea"/>
                        </a:rPr>
                        <a:t>潅水方法</a:t>
                      </a:r>
                      <a:endParaRPr kumimoji="1" lang="ja-JP" altLang="en-US" sz="1000" b="0" dirty="0">
                        <a:solidFill>
                          <a:schemeClr val="tx1"/>
                        </a:solidFill>
                        <a:latin typeface="+mn-ea"/>
                        <a:ea typeface="+mn-ea"/>
                      </a:endParaRPr>
                    </a:p>
                  </a:txBody>
                  <a:tcPr marL="36000" marR="36000" marT="36000" marB="36000" anchor="ctr">
                    <a:lnL w="190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CCCC"/>
                    </a:solidFill>
                  </a:tcPr>
                </a:tc>
                <a:tc gridSpan="5">
                  <a:txBody>
                    <a:bodyPr/>
                    <a:lstStyle/>
                    <a:p>
                      <a:pPr algn="l"/>
                      <a:r>
                        <a:rPr kumimoji="1" lang="ja-JP" altLang="en-US" sz="1000" b="0" dirty="0" smtClean="0">
                          <a:solidFill>
                            <a:schemeClr val="tx1"/>
                          </a:solidFill>
                          <a:latin typeface="+mn-ea"/>
                          <a:ea typeface="+mn-ea"/>
                        </a:rPr>
                        <a:t>○○○○○</a:t>
                      </a:r>
                      <a:endParaRPr kumimoji="1" lang="ja-JP" altLang="en-US" sz="1000" b="0" dirty="0">
                        <a:solidFill>
                          <a:schemeClr val="tx1"/>
                        </a:solidFill>
                        <a:latin typeface="+mn-ea"/>
                        <a:ea typeface="+mn-ea"/>
                      </a:endParaRPr>
                    </a:p>
                  </a:txBody>
                  <a:tcPr marL="36000" marR="36000" marT="36000" marB="3600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bl>
          </a:graphicData>
        </a:graphic>
      </p:graphicFrame>
      <p:sp>
        <p:nvSpPr>
          <p:cNvPr id="7" name="テキスト ボックス 6"/>
          <p:cNvSpPr txBox="1"/>
          <p:nvPr/>
        </p:nvSpPr>
        <p:spPr>
          <a:xfrm>
            <a:off x="740229" y="3239135"/>
            <a:ext cx="2507418" cy="400110"/>
          </a:xfrm>
          <a:prstGeom prst="rect">
            <a:avLst/>
          </a:prstGeom>
          <a:noFill/>
        </p:spPr>
        <p:txBody>
          <a:bodyPr wrap="none" rtlCol="0">
            <a:spAutoFit/>
          </a:bodyPr>
          <a:lstStyle/>
          <a:p>
            <a:r>
              <a:rPr kumimoji="1" lang="ja-JP" altLang="en-US" sz="2000" b="1" dirty="0" smtClean="0">
                <a:latin typeface="ＭＳ ゴシック" panose="020B0609070205080204" pitchFamily="49" charset="-128"/>
                <a:ea typeface="ＭＳ ゴシック" panose="020B0609070205080204" pitchFamily="49" charset="-128"/>
              </a:rPr>
              <a:t>■特徴的な緑化技術</a:t>
            </a:r>
            <a:endParaRPr kumimoji="1" lang="ja-JP" altLang="en-US" sz="2000" b="1" dirty="0">
              <a:latin typeface="ＭＳ ゴシック" panose="020B0609070205080204" pitchFamily="49" charset="-128"/>
              <a:ea typeface="ＭＳ ゴシック" panose="020B0609070205080204" pitchFamily="49" charset="-128"/>
            </a:endParaRPr>
          </a:p>
        </p:txBody>
      </p:sp>
      <p:sp>
        <p:nvSpPr>
          <p:cNvPr id="8" name="テキスト ボックス 7"/>
          <p:cNvSpPr txBox="1">
            <a:spLocks noChangeAspect="1"/>
          </p:cNvSpPr>
          <p:nvPr/>
        </p:nvSpPr>
        <p:spPr>
          <a:xfrm>
            <a:off x="935267" y="3629720"/>
            <a:ext cx="6547841" cy="6168035"/>
          </a:xfrm>
          <a:prstGeom prst="rect">
            <a:avLst/>
          </a:prstGeom>
          <a:noFill/>
          <a:ln w="12700">
            <a:solidFill>
              <a:schemeClr val="tx1"/>
            </a:solidFill>
          </a:ln>
        </p:spPr>
        <p:txBody>
          <a:bodyPr wrap="square" lIns="36000" tIns="36000" rIns="36000" bIns="36000" rtlCol="0">
            <a:noAutofit/>
          </a:bodyPr>
          <a:lstStyle/>
          <a:p>
            <a:pPr algn="just">
              <a:lnSpc>
                <a:spcPts val="1700"/>
              </a:lnSpc>
            </a:pPr>
            <a:r>
              <a:rPr kumimoji="1" lang="ja-JP" altLang="en-US" sz="1200" dirty="0" smtClean="0">
                <a:latin typeface="ＭＳ 明朝" panose="02020609040205080304" pitchFamily="17" charset="-128"/>
                <a:ea typeface="ＭＳ 明朝" panose="02020609040205080304" pitchFamily="17" charset="-128"/>
              </a:rPr>
              <a:t>（作品の概要を</a:t>
            </a:r>
            <a:r>
              <a:rPr kumimoji="1" lang="en-US" altLang="ja-JP" sz="1200" dirty="0" smtClean="0">
                <a:latin typeface="ＭＳ 明朝" panose="02020609040205080304" pitchFamily="17" charset="-128"/>
                <a:ea typeface="ＭＳ 明朝" panose="02020609040205080304" pitchFamily="17" charset="-128"/>
              </a:rPr>
              <a:t>MS</a:t>
            </a:r>
            <a:r>
              <a:rPr kumimoji="1" lang="ja-JP" altLang="en-US" sz="1200" dirty="0" smtClean="0">
                <a:latin typeface="ＭＳ 明朝" panose="02020609040205080304" pitchFamily="17" charset="-128"/>
                <a:ea typeface="ＭＳ 明朝" panose="02020609040205080304" pitchFamily="17" charset="-128"/>
              </a:rPr>
              <a:t>明朝</a:t>
            </a:r>
            <a:r>
              <a:rPr kumimoji="1" lang="en-US" altLang="ja-JP" sz="1200" dirty="0" smtClean="0">
                <a:latin typeface="ＭＳ 明朝" panose="02020609040205080304" pitchFamily="17" charset="-128"/>
                <a:ea typeface="ＭＳ 明朝" panose="02020609040205080304" pitchFamily="17" charset="-128"/>
              </a:rPr>
              <a:t>12pt</a:t>
            </a:r>
            <a:r>
              <a:rPr kumimoji="1" lang="ja-JP" altLang="en-US" sz="1200" dirty="0" smtClean="0">
                <a:latin typeface="ＭＳ 明朝" panose="02020609040205080304" pitchFamily="17" charset="-128"/>
                <a:ea typeface="ＭＳ 明朝" panose="02020609040205080304" pitchFamily="17" charset="-128"/>
              </a:rPr>
              <a:t>）</a:t>
            </a:r>
            <a:endParaRPr kumimoji="1" lang="en-US" altLang="ja-JP" sz="1200" dirty="0" smtClean="0">
              <a:latin typeface="ＭＳ 明朝" panose="02020609040205080304" pitchFamily="17" charset="-128"/>
              <a:ea typeface="ＭＳ 明朝" panose="02020609040205080304" pitchFamily="17" charset="-128"/>
            </a:endParaRPr>
          </a:p>
          <a:p>
            <a:pPr algn="just">
              <a:lnSpc>
                <a:spcPts val="1700"/>
              </a:lnSpc>
            </a:pP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ja-JP" altLang="en-US" sz="1200" dirty="0">
              <a:latin typeface="ＭＳ 明朝" panose="02020609040205080304" pitchFamily="17" charset="-128"/>
              <a:ea typeface="ＭＳ 明朝" panose="02020609040205080304" pitchFamily="17" charset="-128"/>
            </a:endParaRPr>
          </a:p>
          <a:p>
            <a:pPr algn="just">
              <a:lnSpc>
                <a:spcPts val="1700"/>
              </a:lnSpc>
            </a:pP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ja-JP" altLang="en-US" sz="1200" dirty="0">
              <a:latin typeface="ＭＳ 明朝" panose="02020609040205080304" pitchFamily="17" charset="-128"/>
              <a:ea typeface="ＭＳ 明朝" panose="02020609040205080304" pitchFamily="17" charset="-128"/>
            </a:endParaRP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ja-JP" altLang="en-US" sz="1200" dirty="0">
              <a:latin typeface="ＭＳ 明朝" panose="02020609040205080304" pitchFamily="17" charset="-128"/>
              <a:ea typeface="ＭＳ 明朝" panose="02020609040205080304" pitchFamily="17" charset="-128"/>
            </a:endParaRP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ja-JP" altLang="en-US" sz="1200" dirty="0">
              <a:latin typeface="ＭＳ 明朝" panose="02020609040205080304" pitchFamily="17" charset="-128"/>
              <a:ea typeface="ＭＳ 明朝" panose="02020609040205080304" pitchFamily="17" charset="-128"/>
            </a:endParaRPr>
          </a:p>
          <a:p>
            <a:pPr algn="just">
              <a:lnSpc>
                <a:spcPts val="1700"/>
              </a:lnSpc>
            </a:pP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en-US" altLang="ja-JP" sz="1200" dirty="0" smtClean="0">
              <a:latin typeface="ＭＳ 明朝" panose="02020609040205080304" pitchFamily="17" charset="-128"/>
              <a:ea typeface="ＭＳ 明朝" panose="02020609040205080304" pitchFamily="17" charset="-128"/>
            </a:endParaRP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r>
              <a:rPr lang="ja-JP" altLang="en-US" sz="1200" dirty="0" smtClean="0">
                <a:latin typeface="ＭＳ 明朝" panose="02020609040205080304" pitchFamily="17" charset="-128"/>
                <a:ea typeface="ＭＳ 明朝" panose="02020609040205080304" pitchFamily="17" charset="-128"/>
              </a:rPr>
              <a:t>○</a:t>
            </a:r>
            <a:endParaRPr lang="ja-JP" altLang="en-US" sz="1200" dirty="0">
              <a:latin typeface="ＭＳ 明朝" panose="02020609040205080304" pitchFamily="17" charset="-128"/>
              <a:ea typeface="ＭＳ 明朝" panose="02020609040205080304" pitchFamily="17" charset="-128"/>
            </a:endParaRPr>
          </a:p>
        </p:txBody>
      </p:sp>
      <p:sp>
        <p:nvSpPr>
          <p:cNvPr id="9" name="円/楕円 8"/>
          <p:cNvSpPr/>
          <p:nvPr/>
        </p:nvSpPr>
        <p:spPr>
          <a:xfrm>
            <a:off x="1417895" y="4532436"/>
            <a:ext cx="5495925" cy="3266511"/>
          </a:xfrm>
          <a:prstGeom prst="ellipse">
            <a:avLst/>
          </a:prstGeom>
          <a:solidFill>
            <a:srgbClr val="FFFFC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050" dirty="0" smtClean="0">
                <a:solidFill>
                  <a:schemeClr val="tx1"/>
                </a:solidFill>
                <a:latin typeface="ＭＳ 明朝" panose="02020609040205080304" pitchFamily="17" charset="-128"/>
                <a:ea typeface="ＭＳ 明朝" panose="02020609040205080304" pitchFamily="17" charset="-128"/>
              </a:rPr>
              <a:t>設定した緑化の目的を達成するために取り入れた技術とその達成状況、利用面や美観性、植栽デザインなどの緑化の特色、竣工後の維持管理や運営など、限られた空間を効果的に緑化するための工夫について、図表を含めて</a:t>
            </a:r>
            <a:r>
              <a:rPr kumimoji="1" lang="en-US" altLang="ja-JP" sz="1050" dirty="0" smtClean="0">
                <a:solidFill>
                  <a:schemeClr val="tx1"/>
                </a:solidFill>
                <a:latin typeface="ＭＳ 明朝" panose="02020609040205080304" pitchFamily="17" charset="-128"/>
                <a:ea typeface="ＭＳ 明朝" panose="02020609040205080304" pitchFamily="17" charset="-128"/>
              </a:rPr>
              <a:t>1,500</a:t>
            </a:r>
            <a:r>
              <a:rPr kumimoji="1" lang="ja-JP" altLang="en-US" sz="1050" dirty="0" smtClean="0">
                <a:solidFill>
                  <a:schemeClr val="tx1"/>
                </a:solidFill>
                <a:latin typeface="ＭＳ 明朝" panose="02020609040205080304" pitchFamily="17" charset="-128"/>
                <a:ea typeface="ＭＳ 明朝" panose="02020609040205080304" pitchFamily="17" charset="-128"/>
              </a:rPr>
              <a:t>字程度にまとめてください。</a:t>
            </a:r>
            <a:endParaRPr kumimoji="1" lang="en-US" altLang="ja-JP" sz="1050" dirty="0" smtClean="0">
              <a:solidFill>
                <a:schemeClr val="tx1"/>
              </a:solidFill>
              <a:latin typeface="ＭＳ 明朝" panose="02020609040205080304" pitchFamily="17" charset="-128"/>
              <a:ea typeface="ＭＳ 明朝" panose="02020609040205080304" pitchFamily="17" charset="-128"/>
            </a:endParaRPr>
          </a:p>
          <a:p>
            <a:pPr>
              <a:lnSpc>
                <a:spcPct val="150000"/>
              </a:lnSpc>
            </a:pPr>
            <a:endParaRPr lang="en-US" altLang="ja-JP" sz="1050" dirty="0">
              <a:solidFill>
                <a:schemeClr val="tx1"/>
              </a:solidFill>
              <a:latin typeface="ＭＳ 明朝" panose="02020609040205080304" pitchFamily="17" charset="-128"/>
              <a:ea typeface="ＭＳ 明朝" panose="02020609040205080304" pitchFamily="17" charset="-128"/>
            </a:endParaRPr>
          </a:p>
          <a:p>
            <a:pPr>
              <a:lnSpc>
                <a:spcPct val="150000"/>
              </a:lnSpc>
            </a:pPr>
            <a:r>
              <a:rPr kumimoji="1" lang="ja-JP" altLang="en-US" sz="1050" dirty="0" smtClean="0">
                <a:solidFill>
                  <a:schemeClr val="tx1"/>
                </a:solidFill>
                <a:latin typeface="ＭＳ 明朝" panose="02020609040205080304" pitchFamily="17" charset="-128"/>
                <a:ea typeface="ＭＳ 明朝" panose="02020609040205080304" pitchFamily="17" charset="-128"/>
              </a:rPr>
              <a:t>・技術だけではなく、限られたスペースを緑化することの意味や意義、考え方（コンセプト）も審査のポイントとなります。</a:t>
            </a:r>
            <a:endParaRPr kumimoji="1" lang="en-US" altLang="ja-JP" sz="1050" dirty="0" smtClean="0">
              <a:solidFill>
                <a:schemeClr val="tx1"/>
              </a:solidFill>
              <a:latin typeface="ＭＳ 明朝" panose="02020609040205080304" pitchFamily="17" charset="-128"/>
              <a:ea typeface="ＭＳ 明朝" panose="02020609040205080304" pitchFamily="17" charset="-128"/>
            </a:endParaRPr>
          </a:p>
        </p:txBody>
      </p:sp>
      <p:sp>
        <p:nvSpPr>
          <p:cNvPr id="10" name="テキスト ボックス 9"/>
          <p:cNvSpPr txBox="1"/>
          <p:nvPr/>
        </p:nvSpPr>
        <p:spPr>
          <a:xfrm>
            <a:off x="1995939" y="8671393"/>
            <a:ext cx="4358886" cy="253916"/>
          </a:xfrm>
          <a:prstGeom prst="rect">
            <a:avLst/>
          </a:prstGeom>
          <a:solidFill>
            <a:srgbClr val="FFFFCC"/>
          </a:solidFill>
          <a:ln w="12700">
            <a:solidFill>
              <a:schemeClr val="bg1">
                <a:lumMod val="50000"/>
              </a:schemeClr>
            </a:solidFill>
          </a:ln>
        </p:spPr>
        <p:txBody>
          <a:bodyPr wrap="none" rtlCol="0">
            <a:spAutoFit/>
          </a:bodyPr>
          <a:lstStyle/>
          <a:p>
            <a:r>
              <a:rPr lang="ja-JP" altLang="en-US" sz="1050" dirty="0" smtClean="0">
                <a:latin typeface="ＭＳ 明朝" panose="02020609040205080304" pitchFamily="17" charset="-128"/>
                <a:ea typeface="ＭＳ 明朝" panose="02020609040205080304" pitchFamily="17" charset="-128"/>
              </a:rPr>
              <a:t>緑化技術に関する写真や図表を入れて自由にレイアウトしてください</a:t>
            </a:r>
            <a:endParaRPr kumimoji="1" lang="ja-JP" altLang="en-US" sz="1050" dirty="0">
              <a:latin typeface="ＭＳ 明朝" panose="02020609040205080304" pitchFamily="17" charset="-128"/>
              <a:ea typeface="ＭＳ 明朝" panose="02020609040205080304" pitchFamily="17" charset="-128"/>
            </a:endParaRPr>
          </a:p>
        </p:txBody>
      </p:sp>
      <p:sp>
        <p:nvSpPr>
          <p:cNvPr id="11" name="テキスト ボックス 10"/>
          <p:cNvSpPr txBox="1"/>
          <p:nvPr/>
        </p:nvSpPr>
        <p:spPr>
          <a:xfrm>
            <a:off x="7712529" y="482600"/>
            <a:ext cx="958917" cy="400110"/>
          </a:xfrm>
          <a:prstGeom prst="rect">
            <a:avLst/>
          </a:prstGeom>
          <a:noFill/>
        </p:spPr>
        <p:txBody>
          <a:bodyPr wrap="none" rtlCol="0">
            <a:spAutoFit/>
          </a:bodyPr>
          <a:lstStyle/>
          <a:p>
            <a:r>
              <a:rPr kumimoji="1" lang="ja-JP" altLang="en-US" sz="2000" b="1" dirty="0" smtClean="0">
                <a:latin typeface="ＭＳ ゴシック" panose="020B0609070205080204" pitchFamily="49" charset="-128"/>
                <a:ea typeface="ＭＳ ゴシック" panose="020B0609070205080204" pitchFamily="49" charset="-128"/>
              </a:rPr>
              <a:t>■写真</a:t>
            </a:r>
            <a:endParaRPr kumimoji="1" lang="ja-JP" altLang="en-US" sz="2000" b="1" dirty="0">
              <a:latin typeface="ＭＳ ゴシック" panose="020B0609070205080204" pitchFamily="49" charset="-128"/>
              <a:ea typeface="ＭＳ ゴシック" panose="020B0609070205080204" pitchFamily="49"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004857399"/>
              </p:ext>
            </p:extLst>
          </p:nvPr>
        </p:nvGraphicFramePr>
        <p:xfrm>
          <a:off x="7693479" y="1159946"/>
          <a:ext cx="7078887" cy="8640000"/>
        </p:xfrm>
        <a:graphic>
          <a:graphicData uri="http://schemas.openxmlformats.org/drawingml/2006/table">
            <a:tbl>
              <a:tblPr firstRow="1" bandRow="1">
                <a:tableStyleId>{5C22544A-7EE6-4342-B048-85BDC9FD1C3A}</a:tableStyleId>
              </a:tblPr>
              <a:tblGrid>
                <a:gridCol w="4896000"/>
                <a:gridCol w="2182887"/>
              </a:tblGrid>
              <a:tr h="2880000">
                <a:tc>
                  <a:txBody>
                    <a:bodyPr/>
                    <a:lstStyle/>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smtClean="0">
                          <a:solidFill>
                            <a:schemeClr val="tx1"/>
                          </a:solidFill>
                          <a:latin typeface="ＭＳ ゴシック" panose="020B0609070205080204" pitchFamily="49" charset="-128"/>
                          <a:ea typeface="ＭＳ ゴシック" panose="020B0609070205080204" pitchFamily="49" charset="-128"/>
                        </a:rPr>
                        <a:t>全体状況、緑化の状況が分かる写真を貼ってください。</a:t>
                      </a:r>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smtClean="0">
                          <a:solidFill>
                            <a:schemeClr val="tx1"/>
                          </a:solidFill>
                          <a:latin typeface="ＭＳ ゴシック" panose="020B0609070205080204" pitchFamily="49" charset="-128"/>
                          <a:ea typeface="ＭＳ ゴシック" panose="020B0609070205080204" pitchFamily="49" charset="-128"/>
                        </a:rPr>
                        <a:t>緑化施設全体及び、緑化の現況が分かるもの、樹木や地被植物で緑化された状況及び緑化の特色、緑化の技術や工夫などが分かるものを撮影し（原則、応募日から直近１年以内）、その説明及び撮影年月日等を記入してください。</a:t>
                      </a:r>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smtClean="0">
                          <a:solidFill>
                            <a:schemeClr val="tx1"/>
                          </a:solidFill>
                          <a:latin typeface="ＭＳ ゴシック" panose="020B0609070205080204" pitchFamily="49" charset="-128"/>
                          <a:ea typeface="ＭＳ ゴシック" panose="020B0609070205080204" pitchFamily="49" charset="-128"/>
                        </a:rPr>
                        <a:t>なお、施工状況の写真はこの限りではありません。</a:t>
                      </a:r>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r>
                        <a:rPr kumimoji="1"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050" b="0" dirty="0" smtClean="0">
                          <a:solidFill>
                            <a:schemeClr val="tx1"/>
                          </a:solidFill>
                          <a:latin typeface="ＭＳ ゴシック" panose="020B0609070205080204" pitchFamily="49" charset="-128"/>
                          <a:ea typeface="ＭＳ ゴシック" panose="020B0609070205080204" pitchFamily="49" charset="-128"/>
                        </a:rPr>
                        <a:t>別途</a:t>
                      </a:r>
                      <a:r>
                        <a:rPr kumimoji="1" lang="en-US" altLang="ja-JP" sz="1050" b="0" dirty="0" smtClean="0">
                          <a:solidFill>
                            <a:schemeClr val="tx1"/>
                          </a:solidFill>
                          <a:latin typeface="ＭＳ ゴシック" panose="020B0609070205080204" pitchFamily="49" charset="-128"/>
                          <a:ea typeface="ＭＳ ゴシック" panose="020B0609070205080204" pitchFamily="49" charset="-128"/>
                        </a:rPr>
                        <a:t>JPG</a:t>
                      </a:r>
                      <a:r>
                        <a:rPr kumimoji="1" lang="ja-JP" altLang="en-US" sz="1050" b="0" dirty="0" smtClean="0">
                          <a:solidFill>
                            <a:schemeClr val="tx1"/>
                          </a:solidFill>
                          <a:latin typeface="ＭＳ ゴシック" panose="020B0609070205080204" pitchFamily="49" charset="-128"/>
                          <a:ea typeface="ＭＳ ゴシック" panose="020B0609070205080204" pitchFamily="49" charset="-128"/>
                        </a:rPr>
                        <a:t>ファイルのご提出も併せてお願いいたします。</a:t>
                      </a:r>
                      <a:endParaRPr kumimoji="1" lang="ja-JP" altLang="en-US" sz="105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1" b="0" dirty="0" smtClean="0">
                          <a:solidFill>
                            <a:schemeClr val="tx1"/>
                          </a:solidFill>
                          <a:latin typeface="ＭＳ ゴシック" panose="020B0609070205080204" pitchFamily="49" charset="-128"/>
                          <a:ea typeface="ＭＳ ゴシック" panose="020B0609070205080204" pitchFamily="49" charset="-128"/>
                        </a:rPr>
                        <a:t>○撮影地点の位置と方角</a:t>
                      </a:r>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smtClean="0">
                          <a:solidFill>
                            <a:schemeClr val="tx1"/>
                          </a:solidFill>
                          <a:latin typeface="ＭＳ ゴシック" panose="020B0609070205080204" pitchFamily="49" charset="-128"/>
                          <a:ea typeface="ＭＳ ゴシック" panose="020B0609070205080204" pitchFamily="49" charset="-128"/>
                        </a:rPr>
                        <a:t>○撮影時期（西暦）</a:t>
                      </a:r>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smtClean="0">
                          <a:solidFill>
                            <a:schemeClr val="tx1"/>
                          </a:solidFill>
                          <a:latin typeface="ＭＳ ゴシック" panose="020B0609070205080204" pitchFamily="49" charset="-128"/>
                          <a:ea typeface="ＭＳ ゴシック" panose="020B0609070205080204" pitchFamily="49" charset="-128"/>
                        </a:rPr>
                        <a:t>　●●●●年●●月●●日</a:t>
                      </a:r>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smtClean="0">
                          <a:solidFill>
                            <a:schemeClr val="tx1"/>
                          </a:solidFill>
                          <a:latin typeface="ＭＳ ゴシック" panose="020B0609070205080204" pitchFamily="49" charset="-128"/>
                          <a:ea typeface="ＭＳ ゴシック" panose="020B0609070205080204" pitchFamily="49" charset="-128"/>
                        </a:rPr>
                        <a:t>○写真説明</a:t>
                      </a:r>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2880000">
                <a:tc>
                  <a:txBody>
                    <a:bodyPr/>
                    <a:lstStyle/>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smtClean="0">
                          <a:solidFill>
                            <a:schemeClr val="tx1"/>
                          </a:solidFill>
                          <a:latin typeface="ＭＳ ゴシック" panose="020B0609070205080204" pitchFamily="49" charset="-128"/>
                          <a:ea typeface="ＭＳ ゴシック" panose="020B0609070205080204" pitchFamily="49" charset="-128"/>
                        </a:rPr>
                        <a:t>全体状況、緑化の状況が分かる写真を貼ってください。</a:t>
                      </a:r>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smtClean="0">
                          <a:solidFill>
                            <a:schemeClr val="tx1"/>
                          </a:solidFill>
                          <a:latin typeface="ＭＳ ゴシック" panose="020B0609070205080204" pitchFamily="49" charset="-128"/>
                          <a:ea typeface="ＭＳ ゴシック" panose="020B0609070205080204" pitchFamily="49" charset="-128"/>
                        </a:rPr>
                        <a:t>緑化施設全体及び、緑化の現況が分かるもの、樹木や地被植物で緑化された状況及び緑化の特色、緑化の技術や工夫などが分かるものを撮影し（原則、応募日から直近１年以内）、その説明及び撮影年月日等を記入してください。</a:t>
                      </a:r>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smtClean="0">
                          <a:solidFill>
                            <a:schemeClr val="tx1"/>
                          </a:solidFill>
                          <a:latin typeface="ＭＳ ゴシック" panose="020B0609070205080204" pitchFamily="49" charset="-128"/>
                          <a:ea typeface="ＭＳ ゴシック" panose="020B0609070205080204" pitchFamily="49" charset="-128"/>
                        </a:rPr>
                        <a:t>なお、施工状況の写真はこの限りではありません。</a:t>
                      </a:r>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r>
                        <a:rPr kumimoji="1"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050" b="0" dirty="0" smtClean="0">
                          <a:solidFill>
                            <a:schemeClr val="tx1"/>
                          </a:solidFill>
                          <a:latin typeface="ＭＳ ゴシック" panose="020B0609070205080204" pitchFamily="49" charset="-128"/>
                          <a:ea typeface="ＭＳ ゴシック" panose="020B0609070205080204" pitchFamily="49" charset="-128"/>
                        </a:rPr>
                        <a:t>別途</a:t>
                      </a:r>
                      <a:r>
                        <a:rPr kumimoji="1" lang="en-US" altLang="ja-JP" sz="1050" b="0" dirty="0" smtClean="0">
                          <a:solidFill>
                            <a:schemeClr val="tx1"/>
                          </a:solidFill>
                          <a:latin typeface="ＭＳ ゴシック" panose="020B0609070205080204" pitchFamily="49" charset="-128"/>
                          <a:ea typeface="ＭＳ ゴシック" panose="020B0609070205080204" pitchFamily="49" charset="-128"/>
                        </a:rPr>
                        <a:t>JPG</a:t>
                      </a:r>
                      <a:r>
                        <a:rPr kumimoji="1" lang="ja-JP" altLang="en-US" sz="1050" b="0" dirty="0" smtClean="0">
                          <a:solidFill>
                            <a:schemeClr val="tx1"/>
                          </a:solidFill>
                          <a:latin typeface="ＭＳ ゴシック" panose="020B0609070205080204" pitchFamily="49" charset="-128"/>
                          <a:ea typeface="ＭＳ ゴシック" panose="020B0609070205080204" pitchFamily="49" charset="-128"/>
                        </a:rPr>
                        <a:t>ファイルのご提出も併せてお願いいたします。</a:t>
                      </a:r>
                      <a:endParaRPr kumimoji="1" lang="ja-JP" altLang="en-US" sz="105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1" b="0" dirty="0" smtClean="0">
                          <a:solidFill>
                            <a:schemeClr val="tx1"/>
                          </a:solidFill>
                          <a:latin typeface="ＭＳ ゴシック" panose="020B0609070205080204" pitchFamily="49" charset="-128"/>
                          <a:ea typeface="ＭＳ ゴシック" panose="020B0609070205080204" pitchFamily="49" charset="-128"/>
                        </a:rPr>
                        <a:t>○撮影地点の位置と方角</a:t>
                      </a:r>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smtClean="0">
                          <a:solidFill>
                            <a:schemeClr val="tx1"/>
                          </a:solidFill>
                          <a:latin typeface="ＭＳ ゴシック" panose="020B0609070205080204" pitchFamily="49" charset="-128"/>
                          <a:ea typeface="ＭＳ ゴシック" panose="020B0609070205080204" pitchFamily="49" charset="-128"/>
                        </a:rPr>
                        <a:t>○撮影時期（西暦）</a:t>
                      </a:r>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smtClean="0">
                          <a:solidFill>
                            <a:schemeClr val="tx1"/>
                          </a:solidFill>
                          <a:latin typeface="ＭＳ ゴシック" panose="020B0609070205080204" pitchFamily="49" charset="-128"/>
                          <a:ea typeface="ＭＳ ゴシック" panose="020B0609070205080204" pitchFamily="49" charset="-128"/>
                        </a:rPr>
                        <a:t>　●●●●年●●月●●日</a:t>
                      </a:r>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smtClean="0">
                          <a:solidFill>
                            <a:schemeClr val="tx1"/>
                          </a:solidFill>
                          <a:latin typeface="ＭＳ ゴシック" panose="020B0609070205080204" pitchFamily="49" charset="-128"/>
                          <a:ea typeface="ＭＳ ゴシック" panose="020B0609070205080204" pitchFamily="49" charset="-128"/>
                        </a:rPr>
                        <a:t>○写真説明</a:t>
                      </a:r>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2880000">
                <a:tc>
                  <a:txBody>
                    <a:bodyPr/>
                    <a:lstStyle/>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smtClean="0">
                          <a:solidFill>
                            <a:schemeClr val="tx1"/>
                          </a:solidFill>
                          <a:latin typeface="ＭＳ ゴシック" panose="020B0609070205080204" pitchFamily="49" charset="-128"/>
                          <a:ea typeface="ＭＳ ゴシック" panose="020B0609070205080204" pitchFamily="49" charset="-128"/>
                        </a:rPr>
                        <a:t>全体状況、緑化の状況が分かる写真を貼ってください。</a:t>
                      </a:r>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smtClean="0">
                          <a:solidFill>
                            <a:schemeClr val="tx1"/>
                          </a:solidFill>
                          <a:latin typeface="ＭＳ ゴシック" panose="020B0609070205080204" pitchFamily="49" charset="-128"/>
                          <a:ea typeface="ＭＳ ゴシック" panose="020B0609070205080204" pitchFamily="49" charset="-128"/>
                        </a:rPr>
                        <a:t>緑化施設全体及び、緑化の現況が分かるもの、樹木や地被植物で緑化された状況及び緑化の特色、緑化の技術や工夫などが分かるものを撮影し（原則、応募日から直近１年以内）、その説明及び撮影年月日等を記入してください。</a:t>
                      </a:r>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smtClean="0">
                          <a:solidFill>
                            <a:schemeClr val="tx1"/>
                          </a:solidFill>
                          <a:latin typeface="ＭＳ ゴシック" panose="020B0609070205080204" pitchFamily="49" charset="-128"/>
                          <a:ea typeface="ＭＳ ゴシック" panose="020B0609070205080204" pitchFamily="49" charset="-128"/>
                        </a:rPr>
                        <a:t>なお、施工状況の写真はこの限りではありません。</a:t>
                      </a:r>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smtClean="0">
                        <a:solidFill>
                          <a:schemeClr val="tx1"/>
                        </a:solidFill>
                        <a:latin typeface="ＭＳ ゴシック" panose="020B0609070205080204" pitchFamily="49" charset="-128"/>
                        <a:ea typeface="ＭＳ ゴシック" panose="020B0609070205080204" pitchFamily="49" charset="-128"/>
                      </a:endParaRPr>
                    </a:p>
                    <a:p>
                      <a:r>
                        <a:rPr kumimoji="1" lang="en-US" altLang="ja-JP" sz="1050" b="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050" b="0" dirty="0" smtClean="0">
                          <a:solidFill>
                            <a:schemeClr val="tx1"/>
                          </a:solidFill>
                          <a:latin typeface="ＭＳ ゴシック" panose="020B0609070205080204" pitchFamily="49" charset="-128"/>
                          <a:ea typeface="ＭＳ ゴシック" panose="020B0609070205080204" pitchFamily="49" charset="-128"/>
                        </a:rPr>
                        <a:t>別途</a:t>
                      </a:r>
                      <a:r>
                        <a:rPr kumimoji="1" lang="en-US" altLang="ja-JP" sz="1050" b="0" dirty="0" smtClean="0">
                          <a:solidFill>
                            <a:schemeClr val="tx1"/>
                          </a:solidFill>
                          <a:latin typeface="ＭＳ ゴシック" panose="020B0609070205080204" pitchFamily="49" charset="-128"/>
                          <a:ea typeface="ＭＳ ゴシック" panose="020B0609070205080204" pitchFamily="49" charset="-128"/>
                        </a:rPr>
                        <a:t>JPG</a:t>
                      </a:r>
                      <a:r>
                        <a:rPr kumimoji="1" lang="ja-JP" altLang="en-US" sz="1050" b="0" dirty="0" smtClean="0">
                          <a:solidFill>
                            <a:schemeClr val="tx1"/>
                          </a:solidFill>
                          <a:latin typeface="ＭＳ ゴシック" panose="020B0609070205080204" pitchFamily="49" charset="-128"/>
                          <a:ea typeface="ＭＳ ゴシック" panose="020B0609070205080204" pitchFamily="49" charset="-128"/>
                        </a:rPr>
                        <a:t>ファイルのご提出も併せてお願いいたします。</a:t>
                      </a:r>
                      <a:endParaRPr kumimoji="1" lang="ja-JP" altLang="en-US" sz="105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1" b="0" dirty="0" smtClean="0">
                          <a:solidFill>
                            <a:schemeClr val="tx1"/>
                          </a:solidFill>
                          <a:latin typeface="ＭＳ ゴシック" panose="020B0609070205080204" pitchFamily="49" charset="-128"/>
                          <a:ea typeface="ＭＳ ゴシック" panose="020B0609070205080204" pitchFamily="49" charset="-128"/>
                        </a:rPr>
                        <a:t>○撮影地点の位置と方角</a:t>
                      </a:r>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smtClean="0">
                          <a:solidFill>
                            <a:schemeClr val="tx1"/>
                          </a:solidFill>
                          <a:latin typeface="ＭＳ ゴシック" panose="020B0609070205080204" pitchFamily="49" charset="-128"/>
                          <a:ea typeface="ＭＳ ゴシック" panose="020B0609070205080204" pitchFamily="49" charset="-128"/>
                        </a:rPr>
                        <a:t>○撮影時期（西暦）</a:t>
                      </a:r>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smtClean="0">
                          <a:solidFill>
                            <a:schemeClr val="tx1"/>
                          </a:solidFill>
                          <a:latin typeface="ＭＳ ゴシック" panose="020B0609070205080204" pitchFamily="49" charset="-128"/>
                          <a:ea typeface="ＭＳ ゴシック" panose="020B0609070205080204" pitchFamily="49" charset="-128"/>
                        </a:rPr>
                        <a:t>　●●●●年●●月●●日</a:t>
                      </a:r>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smtClean="0">
                          <a:solidFill>
                            <a:schemeClr val="tx1"/>
                          </a:solidFill>
                          <a:latin typeface="ＭＳ ゴシック" panose="020B0609070205080204" pitchFamily="49" charset="-128"/>
                          <a:ea typeface="ＭＳ ゴシック" panose="020B0609070205080204" pitchFamily="49" charset="-128"/>
                        </a:rPr>
                        <a:t>○写真説明</a:t>
                      </a:r>
                      <a:endParaRPr kumimoji="1" lang="en-US" altLang="ja-JP" sz="1051" b="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99099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252</TotalTime>
  <Words>2253</Words>
  <Application>Microsoft Office PowerPoint</Application>
  <PresentationFormat>ユーザー設定</PresentationFormat>
  <Paragraphs>161</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HGS創英角ｺﾞｼｯｸUB</vt:lpstr>
      <vt:lpstr>ＭＳ Ｐゴシック</vt:lpstr>
      <vt:lpstr>ＭＳ ゴシック</vt:lpstr>
      <vt:lpstr>ＭＳ 明朝</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Kikuchi</dc:creator>
  <cp:lastModifiedBy>Kikuchi</cp:lastModifiedBy>
  <cp:revision>32</cp:revision>
  <cp:lastPrinted>2018-02-07T03:00:32Z</cp:lastPrinted>
  <dcterms:created xsi:type="dcterms:W3CDTF">2018-02-06T10:08:35Z</dcterms:created>
  <dcterms:modified xsi:type="dcterms:W3CDTF">2018-02-07T04:46:13Z</dcterms:modified>
</cp:coreProperties>
</file>